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30"/>
  </p:notesMasterIdLst>
  <p:sldIdLst>
    <p:sldId id="263" r:id="rId6"/>
    <p:sldId id="416" r:id="rId7"/>
    <p:sldId id="414" r:id="rId8"/>
    <p:sldId id="479" r:id="rId9"/>
    <p:sldId id="265" r:id="rId10"/>
    <p:sldId id="262" r:id="rId11"/>
    <p:sldId id="427" r:id="rId12"/>
    <p:sldId id="260" r:id="rId13"/>
    <p:sldId id="264" r:id="rId14"/>
    <p:sldId id="480" r:id="rId15"/>
    <p:sldId id="481" r:id="rId16"/>
    <p:sldId id="267" r:id="rId17"/>
    <p:sldId id="500" r:id="rId18"/>
    <p:sldId id="503" r:id="rId19"/>
    <p:sldId id="494" r:id="rId20"/>
    <p:sldId id="495" r:id="rId21"/>
    <p:sldId id="496" r:id="rId22"/>
    <p:sldId id="497" r:id="rId23"/>
    <p:sldId id="498" r:id="rId24"/>
    <p:sldId id="499" r:id="rId25"/>
    <p:sldId id="261" r:id="rId26"/>
    <p:sldId id="259" r:id="rId27"/>
    <p:sldId id="493" r:id="rId28"/>
    <p:sldId id="4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BC2448-2818-392A-B6A4-E8CD30CD4D0E}" v="2" dt="2024-06-24T16:12:57.7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019"/>
    <p:restoredTop sz="74709"/>
  </p:normalViewPr>
  <p:slideViewPr>
    <p:cSldViewPr snapToGrid="0">
      <p:cViewPr varScale="1">
        <p:scale>
          <a:sx n="61" d="100"/>
          <a:sy n="61" d="100"/>
        </p:scale>
        <p:origin x="878" y="58"/>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Thoms" userId="S::karin@peerworks.ca::3e38a4dd-26de-4e95-ab0f-1568b3fd2f86" providerId="AD" clId="Web-{E7BC2448-2818-392A-B6A4-E8CD30CD4D0E}"/>
    <pc:docChg chg="modSld">
      <pc:chgData name="Karin Thoms" userId="S::karin@peerworks.ca::3e38a4dd-26de-4e95-ab0f-1568b3fd2f86" providerId="AD" clId="Web-{E7BC2448-2818-392A-B6A4-E8CD30CD4D0E}" dt="2024-06-24T16:12:57.702" v="1" actId="20577"/>
      <pc:docMkLst>
        <pc:docMk/>
      </pc:docMkLst>
      <pc:sldChg chg="modSp">
        <pc:chgData name="Karin Thoms" userId="S::karin@peerworks.ca::3e38a4dd-26de-4e95-ab0f-1568b3fd2f86" providerId="AD" clId="Web-{E7BC2448-2818-392A-B6A4-E8CD30CD4D0E}" dt="2024-06-24T16:12:57.702" v="1" actId="20577"/>
        <pc:sldMkLst>
          <pc:docMk/>
          <pc:sldMk cId="1943365654" sldId="261"/>
        </pc:sldMkLst>
        <pc:spChg chg="mod">
          <ac:chgData name="Karin Thoms" userId="S::karin@peerworks.ca::3e38a4dd-26de-4e95-ab0f-1568b3fd2f86" providerId="AD" clId="Web-{E7BC2448-2818-392A-B6A4-E8CD30CD4D0E}" dt="2024-06-24T16:12:57.702" v="1" actId="20577"/>
          <ac:spMkLst>
            <pc:docMk/>
            <pc:sldMk cId="1943365654" sldId="261"/>
            <ac:spMk id="6" creationId="{91BA2412-5284-6248-85C3-12D428095BF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6/24/2024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uicideinfo.ca/resource/guidelines-for-sharing-experiences-with-suicid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Ask someone to read out the slide.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2685913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00899"/>
          </a:xfrm>
        </p:spPr>
        <p:txBody>
          <a:bodyPr/>
          <a:lstStyle/>
          <a:p>
            <a:r>
              <a:rPr lang="en-US" sz="1200" b="1" dirty="0"/>
              <a:t>TRAINER</a:t>
            </a:r>
          </a:p>
          <a:p>
            <a:endParaRPr lang="en-US" sz="1200" b="1"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“Becoming Trauma informed includes being sensitive to the vulnerabilities or triggers of Peers who have experienced trauma so that you can, as a Peer Supporter, approach the Peer in ways that are supportive and as much as possible avoid contributing to re-traumatization.”</a:t>
            </a: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Invite someone to read out the slide</a:t>
            </a: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“Re-traumatization is often unintentional. There are some “obvious” practices that could be re-traumatizing such as the use of restraints or isolation, however, less obvious practices or situations that involve specific smells, sounds or types of interactions may cause individuals to feel re-traumatized.</a:t>
            </a: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Individuals with multiple trauma experiences often exhibit a decreased willingness to engage in treatment.</a:t>
            </a: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Re-traumatization may also occur with individuals who have history of historical, inter-generational and/or a cultural trauma experience.”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2210566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“This is a chart by the Institute on Trauma and Trauma-Informed Care from 2015.</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It discusses how a person can be re-traumatized from both a systemic perspective (for instance, the procedures of a hospital) or a relationship (such as a one-on-one relationship). The left side are the systemic impacts, and the right side are the personal impacts.”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3286957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cs typeface="Times New Roman" panose="02020603050405020304" pitchFamily="18" charset="0"/>
              </a:rPr>
              <a:t>Invite someone to read out the slide or read it yourself.</a:t>
            </a:r>
          </a:p>
          <a:p>
            <a:pPr>
              <a:lnSpc>
                <a:spcPct val="107000"/>
              </a:lnSpc>
              <a:spcAft>
                <a:spcPts val="800"/>
              </a:spcAft>
            </a:pPr>
            <a:endParaRPr lang="en-CA" sz="1200" dirty="0">
              <a:effectLst/>
              <a:cs typeface="Times New Roman" panose="02020603050405020304" pitchFamily="18" charset="0"/>
            </a:endParaRPr>
          </a:p>
          <a:p>
            <a:pPr>
              <a:lnSpc>
                <a:spcPct val="107000"/>
              </a:lnSpc>
              <a:spcAft>
                <a:spcPts val="800"/>
              </a:spcAft>
            </a:pPr>
            <a:r>
              <a:rPr lang="en-US" sz="1200" dirty="0">
                <a:effectLst/>
                <a:cs typeface="Times New Roman" panose="02020603050405020304" pitchFamily="18" charset="0"/>
              </a:rPr>
              <a:t>“</a:t>
            </a:r>
            <a:r>
              <a:rPr lang="en-CA" sz="1200" dirty="0">
                <a:effectLst/>
                <a:cs typeface="Times New Roman" panose="02020603050405020304" pitchFamily="18" charset="0"/>
              </a:rPr>
              <a:t>In your work with a Peer, they might state that they can be “triggered” or have adverse responses to certain discussions or terminology.  This is especially important to keep in mind when sharing your own personal experiences.”</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3904252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TRAINER</a:t>
            </a:r>
          </a:p>
          <a:p>
            <a:endParaRPr lang="en-US" sz="1200"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“This is a chart created by the CDC and SAMSHA on becoming more trauma-informed. As you can see, Peer Support is one of the 6 Guiding Principles to becoming trauma-informed, and the other 5 are also part of the work that we do.”</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6 Guiding Principles.</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It isn’t important to read out the rest of the slide, but you can read out “adopting a trauma-informed approach is not accomplished through any single particular techniques or checklist. It requires constant attention, caring awareness, sensitively, and possibly a cultural change at an organizational level.”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2486717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CA" sz="1200" dirty="0">
                <a:effectLst/>
                <a:cs typeface="Times New Roman" panose="02020603050405020304" pitchFamily="18" charset="0"/>
              </a:rPr>
              <a:t>“Some of the ways we can become more trauma-informed can be found in our language, such as the example of swapping out “what’s wrong with you?” with “what happened to you?” </a:t>
            </a:r>
          </a:p>
          <a:p>
            <a:pPr>
              <a:lnSpc>
                <a:spcPct val="107000"/>
              </a:lnSpc>
              <a:spcAft>
                <a:spcPts val="800"/>
              </a:spcAft>
            </a:pPr>
            <a:endParaRPr lang="en-CA" sz="1200" dirty="0">
              <a:effectLst/>
              <a:cs typeface="Times New Roman" panose="02020603050405020304" pitchFamily="18" charset="0"/>
            </a:endParaRPr>
          </a:p>
          <a:p>
            <a:pPr>
              <a:lnSpc>
                <a:spcPct val="107000"/>
              </a:lnSpc>
              <a:spcAft>
                <a:spcPts val="800"/>
              </a:spcAft>
            </a:pPr>
            <a:r>
              <a:rPr lang="en-CA" sz="1200" dirty="0">
                <a:effectLst/>
                <a:cs typeface="Times New Roman" panose="02020603050405020304" pitchFamily="18" charset="0"/>
              </a:rPr>
              <a:t>Are there any other things you are currently doing in your work to be more trauma-informed?”</a:t>
            </a:r>
          </a:p>
          <a:p>
            <a:pPr>
              <a:lnSpc>
                <a:spcPct val="107000"/>
              </a:lnSpc>
              <a:spcAft>
                <a:spcPts val="800"/>
              </a:spcAft>
            </a:pPr>
            <a:endParaRPr lang="en-CA" sz="1200" dirty="0">
              <a:effectLst/>
              <a:cs typeface="Times New Roman" panose="02020603050405020304" pitchFamily="18" charset="0"/>
            </a:endParaRPr>
          </a:p>
          <a:p>
            <a:pPr>
              <a:lnSpc>
                <a:spcPct val="107000"/>
              </a:lnSpc>
              <a:spcAft>
                <a:spcPts val="800"/>
              </a:spcAft>
            </a:pPr>
            <a:r>
              <a:rPr lang="en-CA" sz="1200" dirty="0">
                <a:effectLst/>
                <a:cs typeface="Times New Roman" panose="02020603050405020304" pitchFamily="18" charset="0"/>
              </a:rPr>
              <a:t>Raise the questions on the slide to the participants and invite them to share their experiences.</a:t>
            </a:r>
          </a:p>
          <a:p>
            <a:pPr>
              <a:lnSpc>
                <a:spcPct val="107000"/>
              </a:lnSpc>
              <a:spcAft>
                <a:spcPts val="800"/>
              </a:spcAft>
            </a:pPr>
            <a:endParaRPr lang="en-CA" sz="1200" dirty="0">
              <a:effectLst/>
              <a:cs typeface="Times New Roman" panose="02020603050405020304" pitchFamily="18" charset="0"/>
            </a:endParaRPr>
          </a:p>
          <a:p>
            <a:pPr>
              <a:lnSpc>
                <a:spcPct val="107000"/>
              </a:lnSpc>
              <a:spcAft>
                <a:spcPts val="800"/>
              </a:spcAft>
            </a:pPr>
            <a:r>
              <a:rPr lang="en-CA" sz="1200" dirty="0">
                <a:effectLst/>
                <a:cs typeface="Times New Roman" panose="02020603050405020304" pitchFamily="18" charset="0"/>
              </a:rPr>
              <a:t>When discussing how to support a Pere who has been retraumatized, refer back to the crisis module and creating an action plan. </a:t>
            </a:r>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1364758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definition for vicarious/secondary trauma.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Open it up to any questions/experiences.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Note: it is very important to do self-care, be self-aware, create boundaries, and debrief. These are some of the things that can help us protect ourselves from vicarious trauma.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At this point you should be about halfway through the allotted time.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4092496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CA" dirty="0">
                <a:effectLst/>
                <a:cs typeface="Times New Roman" panose="02020603050405020304" pitchFamily="18" charset="0"/>
              </a:rPr>
              <a:t>These are some statistics from the Canadian Mental Health Association on Suicide rates in Canada. Invite someone to read it out or read it out yourself.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3752998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description of </a:t>
            </a:r>
            <a:r>
              <a:rPr lang="en-CA" sz="1200" dirty="0" err="1">
                <a:effectLst/>
                <a:latin typeface="Verdana" panose="020B0604030504040204" pitchFamily="34" charset="0"/>
                <a:ea typeface="Calibri" panose="020F0502020204030204" pitchFamily="34" charset="0"/>
                <a:cs typeface="Times New Roman" panose="02020603050405020304" pitchFamily="18" charset="0"/>
              </a:rPr>
              <a:t>LivingWorks</a:t>
            </a:r>
            <a:r>
              <a:rPr lang="en-CA" sz="1200" dirty="0">
                <a:effectLst/>
                <a:latin typeface="Verdana" panose="020B0604030504040204" pitchFamily="34" charset="0"/>
                <a:ea typeface="Calibri" panose="020F0502020204030204" pitchFamily="34" charset="0"/>
                <a:cs typeface="Times New Roman" panose="02020603050405020304" pitchFamily="18" charset="0"/>
              </a:rPr>
              <a:t>.</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779232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out the </a:t>
            </a:r>
            <a:r>
              <a:rPr lang="en-CA" sz="1200" dirty="0">
                <a:effectLst/>
                <a:latin typeface="Verdana" panose="020B0604030504040204" pitchFamily="34" charset="0"/>
                <a:ea typeface="Calibri" panose="020F0502020204030204" pitchFamily="34" charset="0"/>
                <a:cs typeface="Times New Roman" panose="02020603050405020304" pitchFamily="18" charset="0"/>
              </a:rPr>
              <a:t>core principles of </a:t>
            </a:r>
            <a:r>
              <a:rPr lang="en-CA" sz="1200" dirty="0" err="1">
                <a:effectLst/>
                <a:latin typeface="Verdana" panose="020B0604030504040204" pitchFamily="34" charset="0"/>
                <a:ea typeface="Calibri" panose="020F0502020204030204" pitchFamily="34" charset="0"/>
                <a:cs typeface="Times New Roman" panose="02020603050405020304" pitchFamily="18" charset="0"/>
              </a:rPr>
              <a:t>LivingWorks</a:t>
            </a:r>
            <a:r>
              <a:rPr lang="en-CA" sz="1200" dirty="0">
                <a:effectLst/>
                <a:latin typeface="Verdana" panose="020B0604030504040204" pitchFamily="34" charset="0"/>
                <a:ea typeface="Calibri" panose="020F0502020204030204" pitchFamily="34" charset="0"/>
                <a:cs typeface="Times New Roman" panose="02020603050405020304" pitchFamily="18" charset="0"/>
              </a:rPr>
              <a:t>.</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762813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sz="1800"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guidelines for sharing experience with suicide.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These guidelines are drawn from </a:t>
            </a:r>
            <a:r>
              <a:rPr lang="en-US" sz="1200" u="sng" dirty="0">
                <a:solidFill>
                  <a:srgbClr val="0563C1"/>
                </a:solidFill>
                <a:effectLst/>
                <a:latin typeface="Verdana" panose="020B0604030504040204" pitchFamily="34" charset="0"/>
                <a:ea typeface="Calibri" panose="020F0502020204030204" pitchFamily="34" charset="0"/>
                <a:cs typeface="Times New Roman" panose="02020603050405020304" pitchFamily="18" charset="0"/>
                <a:hlinkClick r:id="rId3"/>
              </a:rPr>
              <a:t>https://www.suicideinfo.ca/resource/guidelines-for-sharing-experiences-with-suicide/</a:t>
            </a:r>
            <a:endParaRPr lang="en-US" sz="1200" u="sng" dirty="0">
              <a:solidFill>
                <a:srgbClr val="0563C1"/>
              </a:solidFill>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Reiterate the bolded guidelines, as they can provide hope and save lives.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30955707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sz="1200" b="1" dirty="0"/>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out the resources for this module and bring the conversation back to the opening discussion of hope and self-care.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2415556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Verdana" panose="020B0604030504040204" pitchFamily="34" charset="0"/>
                <a:ea typeface="Calibri" panose="020F0502020204030204" pitchFamily="34" charset="0"/>
                <a:cs typeface="Times New Roman" panose="02020603050405020304" pitchFamily="18" charset="0"/>
              </a:rPr>
              <a:t>This was a heavy topic that has previously had an emotional impact on our participants, so we wanted to end with a “check-out” question and encourage everyone to take time for self-care.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28376750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a:ea typeface="Verdana"/>
              </a:rPr>
              <a:t>COORDINATOR</a:t>
            </a:r>
            <a:endParaRPr lang="en-US" sz="1200" b="1"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homework. Thank everyone for their participation. Invite anyone to stay afterwards if they want to talk about anything, they don’t have to take those feelings/thoughts with them.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23</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24</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b="0" i="0" dirty="0">
                <a:solidFill>
                  <a:srgbClr val="000000"/>
                </a:solidFill>
                <a:effectLst/>
                <a:latin typeface="Verdana" panose="020B0604030504040204" pitchFamily="34" charset="0"/>
              </a:rPr>
              <a:t>Module 12: Trauma and Suicide Informed </a:t>
            </a:r>
            <a:r>
              <a:rPr lang="en-US" sz="1200" dirty="0">
                <a:effectLst/>
                <a:latin typeface="Verdana" panose="020B0604030504040204" pitchFamily="34" charset="0"/>
                <a:ea typeface="Verdana" panose="020B0604030504040204" pitchFamily="34" charset="0"/>
                <a:cs typeface="Verdana" panose="020B0604030504040204" pitchFamily="34" charset="0"/>
              </a:rPr>
              <a:t>©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TRAINER’S LAND ACKNOWLEDGEMENT</a:t>
            </a: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gn="l" rtl="0" fontAlgn="base"/>
            <a:r>
              <a:rPr lang="en-US" sz="1200" b="0" i="0" dirty="0">
                <a:solidFill>
                  <a:srgbClr val="000000"/>
                </a:solidFill>
                <a:effectLst/>
                <a:latin typeface="Verdana" panose="020B0604030504040204" pitchFamily="34" charset="0"/>
              </a:rPr>
              <a:t>“What is something that gives you hope?” </a:t>
            </a:r>
          </a:p>
          <a:p>
            <a:pPr algn="l" rtl="0" fontAlgn="base"/>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Verdana" panose="020B0604030504040204" pitchFamily="34" charset="0"/>
              </a:rPr>
              <a:t>As the trainers, feel free to go first. Keep it brief and thank people for sharing. </a:t>
            </a:r>
            <a:endParaRPr lang="en-US" sz="12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890835"/>
          </a:xfrm>
        </p:spPr>
        <p:txBody>
          <a:bodyPr/>
          <a:lstStyle/>
          <a:p>
            <a:r>
              <a:rPr lang="en-US" sz="1200" b="1" dirty="0"/>
              <a:t>TRAINER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a:t>
            </a:r>
            <a:r>
              <a:rPr lang="en-CA" sz="1200" dirty="0">
                <a:effectLst/>
                <a:latin typeface="Verdana" panose="020B0604030504040204" pitchFamily="34" charset="0"/>
                <a:ea typeface="Calibri" panose="020F0502020204030204" pitchFamily="34" charset="0"/>
                <a:cs typeface="Times New Roman" panose="02020603050405020304" pitchFamily="18" charset="0"/>
              </a:rPr>
              <a:t>A person who is informed shows that they are knowledgeable about a topic. Their demonstrated knowledge is based on a solid understanding of facts related to the topic and may be gained through learning and/or experience.</a:t>
            </a: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While specific knowledge acquired by a Peer Supporter will be influenced by the particular role and setting within which they are affiliated, we recognize that there are core knowledge areas that are important for all Peer Supporters to become informed about regardless of the setting in which they fulfill their role. </a:t>
            </a: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We have identified the core knowledge areas as: Trauma, Suicide Prevention, Substance Use and Eating Disorders. The intention within this module is to name and introduce each of the topic areas. To provide you with beginning knowledge and support you in identifying the initial steps to becoming informed. The onus is on you as a Peer Supporter to take the next steps in becoming informed.”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Module Overview and Learning Objectives out loud or invite a participant to read it out loud.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r>
              <a:rPr lang="en-US" sz="1200" b="1" dirty="0"/>
              <a:t>Read out the slide.</a:t>
            </a:r>
          </a:p>
          <a:p>
            <a:endParaRPr lang="en-US" sz="1200" b="1" dirty="0"/>
          </a:p>
          <a:p>
            <a:pPr>
              <a:lnSpc>
                <a:spcPct val="107000"/>
              </a:lnSpc>
              <a:spcAft>
                <a:spcPts val="800"/>
              </a:spcAft>
            </a:pPr>
            <a:r>
              <a:rPr lang="en-US" sz="1200" dirty="0">
                <a:effectLst/>
                <a:cs typeface="Times New Roman" panose="02020603050405020304" pitchFamily="18" charset="0"/>
              </a:rPr>
              <a:t>Ask: “What is the difference between trauma and crisis?”</a:t>
            </a:r>
          </a:p>
          <a:p>
            <a:pPr>
              <a:lnSpc>
                <a:spcPct val="107000"/>
              </a:lnSpc>
              <a:spcAft>
                <a:spcPts val="800"/>
              </a:spcAft>
            </a:pPr>
            <a:endParaRPr lang="en-CA" sz="1200" dirty="0">
              <a:effectLst/>
              <a:cs typeface="Times New Roman" panose="02020603050405020304" pitchFamily="18" charset="0"/>
            </a:endParaRPr>
          </a:p>
          <a:p>
            <a:pPr>
              <a:lnSpc>
                <a:spcPct val="107000"/>
              </a:lnSpc>
              <a:spcAft>
                <a:spcPts val="800"/>
              </a:spcAft>
            </a:pPr>
            <a:r>
              <a:rPr lang="en-US" sz="1200" dirty="0">
                <a:effectLst/>
                <a:cs typeface="Times New Roman" panose="02020603050405020304" pitchFamily="18" charset="0"/>
              </a:rPr>
              <a:t>Crisis is an acute experience, while trauma can be an acute experience, as well as the lasting impact of that experience. </a:t>
            </a:r>
            <a:endParaRPr lang="en-CA" sz="1200"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372858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This is a definition from the Centre for Addiction and Mental Health, which is a psychiatric hospital in Toronto and ten community resources across Ontario.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“When thinking of Trauma, consider all of our experiences related to recovering our mental health and wellbeing. Consider experiences of stigmatization and discrimination as well as experiences related to receiving treatment and learning how to manage our mental health. Combine these with the prevalence of sexual and physical abuse and post-traumatic stress disorder within our Peer group.”</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Open the room up to any questions.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1781018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24, 2024</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24, 2024</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24, 2024</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24, 2024</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24, 2024</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5"/>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hyperlink" Target="https://www.livingworks.net/"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8" Type="http://schemas.openxmlformats.org/officeDocument/2006/relationships/hyperlink" Target="https://www.livingworks.net/" TargetMode="External"/><Relationship Id="rId3" Type="http://schemas.openxmlformats.org/officeDocument/2006/relationships/hyperlink" Target="https://ca.ctrinstitute.com/resources/" TargetMode="External"/><Relationship Id="rId7" Type="http://schemas.openxmlformats.org/officeDocument/2006/relationships/hyperlink" Target="https://www.suicideinfo.ca/" TargetMode="External"/><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hyperlink" Target="https://988.ca/" TargetMode="External"/><Relationship Id="rId5" Type="http://schemas.openxmlformats.org/officeDocument/2006/relationships/hyperlink" Target="https://suicideprevention.ca/" TargetMode="External"/><Relationship Id="rId10" Type="http://schemas.openxmlformats.org/officeDocument/2006/relationships/hyperlink" Target="https://www.suicideinfo.ca/workshops" TargetMode="External"/><Relationship Id="rId4" Type="http://schemas.openxmlformats.org/officeDocument/2006/relationships/hyperlink" Target="https://www.traumainformedcare.chcs.org/" TargetMode="External"/><Relationship Id="rId9" Type="http://schemas.openxmlformats.org/officeDocument/2006/relationships/hyperlink" Target="https://vimeo.com/432935662"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hyperlink" Target="https://www.camh.ca/en/health-info/mental-illness-and-addiction-index/traum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12 – Trauma and Suicide Informed</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8" name="Text Placeholder 6">
            <a:extLst>
              <a:ext uri="{FF2B5EF4-FFF2-40B4-BE49-F238E27FC236}">
                <a16:creationId xmlns:a16="http://schemas.microsoft.com/office/drawing/2014/main" id="{A7AEA082-0F0B-B982-9ED5-3FE512CDBE23}"/>
              </a:ext>
            </a:extLst>
          </p:cNvPr>
          <p:cNvSpPr txBox="1">
            <a:spLocks/>
          </p:cNvSpPr>
          <p:nvPr/>
        </p:nvSpPr>
        <p:spPr>
          <a:xfrm>
            <a:off x="426460" y="1514812"/>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Signs and Symptoms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3836012"/>
          </a:xfrm>
        </p:spPr>
        <p:txBody>
          <a:bodyPr/>
          <a:lstStyle/>
          <a:p>
            <a:pPr algn="l"/>
            <a:r>
              <a:rPr lang="en-US" sz="2000" dirty="0"/>
              <a:t>Many of the signs and symptoms of trauma mirror the signs and symptoms of a mental health issue.</a:t>
            </a:r>
          </a:p>
          <a:p>
            <a:pPr algn="l"/>
            <a:endParaRPr lang="en-US" sz="2000" dirty="0"/>
          </a:p>
          <a:p>
            <a:pPr algn="l"/>
            <a:r>
              <a:rPr lang="en-US" sz="2000" dirty="0"/>
              <a:t>These may include: fear, agitation, resignation, eating disorders, lack of motivation, low self-esteem, dissociation, nightmares, auditory hallucinations, numbness, self-harming, depression, lack of trust, addiction, self-deprecation, anxiety, aggression, flashbacks, and poor judgment.</a:t>
            </a:r>
          </a:p>
          <a:p>
            <a:pPr algn="l"/>
            <a:endParaRPr lang="en-US" sz="2000" dirty="0"/>
          </a:p>
          <a:p>
            <a:pPr algn="l"/>
            <a:r>
              <a:rPr lang="en-US" sz="2000" b="1" dirty="0"/>
              <a:t>Post-traumatic stress disorder (PTSD) </a:t>
            </a:r>
            <a:r>
              <a:rPr lang="en-US" sz="2000" dirty="0"/>
              <a:t>is a mental health condition that's triggered by a terrifying event — either experiencing it or witnessing it. </a:t>
            </a:r>
          </a:p>
        </p:txBody>
      </p:sp>
    </p:spTree>
    <p:extLst>
      <p:ext uri="{BB962C8B-B14F-4D97-AF65-F5344CB8AC3E}">
        <p14:creationId xmlns:p14="http://schemas.microsoft.com/office/powerpoint/2010/main" val="111108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Re-traumatization</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4234649"/>
          </a:xfrm>
        </p:spPr>
        <p:txBody>
          <a:bodyPr/>
          <a:lstStyle/>
          <a:p>
            <a:pPr marL="0" indent="0" algn="l">
              <a:buNone/>
            </a:pPr>
            <a:r>
              <a:rPr lang="en-CA" sz="2400" dirty="0">
                <a:effectLst/>
                <a:latin typeface="+mj-lt"/>
                <a:ea typeface="Calibri" panose="020F0502020204030204" pitchFamily="34" charset="0"/>
              </a:rPr>
              <a:t>Re-traumatization is any situation or environment that resembles an individual’s trauma </a:t>
            </a:r>
            <a:r>
              <a:rPr lang="en-CA" sz="2000" dirty="0">
                <a:effectLst/>
                <a:latin typeface="IvyPresto Text" panose="020B0404020101010102"/>
                <a:ea typeface="Calibri" panose="020F0502020204030204" pitchFamily="34" charset="0"/>
              </a:rPr>
              <a:t>literally or symbolically, which then triggers difficult feelings and reactions associated with the original trauma.</a:t>
            </a:r>
          </a:p>
          <a:p>
            <a:pPr marL="0" indent="0" algn="l">
              <a:buNone/>
            </a:pPr>
            <a:endParaRPr lang="en-CA" sz="2000" dirty="0">
              <a:effectLst/>
              <a:latin typeface="IvyPresto Text" panose="020B0404020101010102"/>
              <a:ea typeface="Calibri" panose="020F0502020204030204" pitchFamily="34" charset="0"/>
            </a:endParaRPr>
          </a:p>
          <a:p>
            <a:pPr marL="0" indent="0" algn="l">
              <a:lnSpc>
                <a:spcPct val="100000"/>
              </a:lnSpc>
              <a:spcAft>
                <a:spcPts val="1200"/>
              </a:spcAft>
              <a:buNone/>
            </a:pPr>
            <a:r>
              <a:rPr lang="en-CA" sz="2000" dirty="0">
                <a:latin typeface="IvyPresto Text" panose="020B0404020101010102"/>
              </a:rPr>
              <a:t>What is defined as ‘traumatic’ is in the eye of the beholder. Some general examples of the kinds of experiences that may re-traumatize a person recovering their mental health and well-being include:</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Loss of control and choice</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Lack of safety and/or privacy</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Hospitalization</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Seclusion and restraint</a:t>
            </a:r>
          </a:p>
        </p:txBody>
      </p:sp>
    </p:spTree>
    <p:extLst>
      <p:ext uri="{BB962C8B-B14F-4D97-AF65-F5344CB8AC3E}">
        <p14:creationId xmlns:p14="http://schemas.microsoft.com/office/powerpoint/2010/main" val="2831936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12</a:t>
            </a:fld>
            <a:endParaRPr lang="en-US" dirty="0"/>
          </a:p>
        </p:txBody>
      </p:sp>
      <p:pic>
        <p:nvPicPr>
          <p:cNvPr id="3" name="Picture 2">
            <a:extLst>
              <a:ext uri="{FF2B5EF4-FFF2-40B4-BE49-F238E27FC236}">
                <a16:creationId xmlns:a16="http://schemas.microsoft.com/office/drawing/2014/main" id="{7CB24420-6D81-BBE2-1EE2-34C19D84B64A}"/>
              </a:ext>
            </a:extLst>
          </p:cNvPr>
          <p:cNvPicPr>
            <a:picLocks noChangeAspect="1"/>
          </p:cNvPicPr>
          <p:nvPr/>
        </p:nvPicPr>
        <p:blipFill>
          <a:blip r:embed="rId3"/>
          <a:stretch>
            <a:fillRect/>
          </a:stretch>
        </p:blipFill>
        <p:spPr>
          <a:xfrm>
            <a:off x="2148602" y="428977"/>
            <a:ext cx="7894797" cy="6000046"/>
          </a:xfrm>
          <a:prstGeom prst="rect">
            <a:avLst/>
          </a:prstGeom>
        </p:spPr>
      </p:pic>
    </p:spTree>
    <p:extLst>
      <p:ext uri="{BB962C8B-B14F-4D97-AF65-F5344CB8AC3E}">
        <p14:creationId xmlns:p14="http://schemas.microsoft.com/office/powerpoint/2010/main" val="486195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b="1" dirty="0"/>
              <a:t>Trigger Warnings / Content Warnings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13</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2084453"/>
            <a:ext cx="11353282" cy="3317774"/>
          </a:xfrm>
        </p:spPr>
        <p:txBody>
          <a:bodyPr/>
          <a:lstStyle/>
          <a:p>
            <a:pPr marL="0" indent="0">
              <a:buNone/>
            </a:pPr>
            <a:r>
              <a:rPr lang="en-CA" sz="2000" dirty="0"/>
              <a:t>A trigger warning is a statement made before sharing potentially disturbing or upsetting content.  </a:t>
            </a:r>
          </a:p>
          <a:p>
            <a:pPr marL="0" indent="0">
              <a:buNone/>
            </a:pPr>
            <a:endParaRPr lang="en-CA" sz="2000" dirty="0"/>
          </a:p>
          <a:p>
            <a:pPr marL="0" indent="0">
              <a:buNone/>
            </a:pPr>
            <a:r>
              <a:rPr lang="en-CA" sz="2000" dirty="0"/>
              <a:t>That content might include graphic references to topics such as sexual abuse, self-harm, violence, eating disorders, and so on, and can take the form of an image, video clip, audio clip, or piece of text. </a:t>
            </a:r>
          </a:p>
        </p:txBody>
      </p:sp>
    </p:spTree>
    <p:extLst>
      <p:ext uri="{BB962C8B-B14F-4D97-AF65-F5344CB8AC3E}">
        <p14:creationId xmlns:p14="http://schemas.microsoft.com/office/powerpoint/2010/main" val="534959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14</a:t>
            </a:fld>
            <a:endParaRPr lang="en-US" dirty="0"/>
          </a:p>
        </p:txBody>
      </p:sp>
      <p:pic>
        <p:nvPicPr>
          <p:cNvPr id="3" name="Content Placeholder 9" descr="Text&#10;&#10;Description automatically generated">
            <a:extLst>
              <a:ext uri="{FF2B5EF4-FFF2-40B4-BE49-F238E27FC236}">
                <a16:creationId xmlns:a16="http://schemas.microsoft.com/office/drawing/2014/main" id="{42DD4212-BAA7-E820-226E-C257885F3B0C}"/>
              </a:ext>
            </a:extLst>
          </p:cNvPr>
          <p:cNvPicPr>
            <a:picLocks noChangeAspect="1"/>
          </p:cNvPicPr>
          <p:nvPr/>
        </p:nvPicPr>
        <p:blipFill rotWithShape="1">
          <a:blip r:embed="rId3">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Tree>
    <p:extLst>
      <p:ext uri="{BB962C8B-B14F-4D97-AF65-F5344CB8AC3E}">
        <p14:creationId xmlns:p14="http://schemas.microsoft.com/office/powerpoint/2010/main" val="1574786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dirty="0"/>
              <a:t>What’s wrong with you </a:t>
            </a:r>
            <a:r>
              <a:rPr lang="en-US" b="1" dirty="0">
                <a:sym typeface="Wingdings" pitchFamily="2" charset="2"/>
              </a:rPr>
              <a:t> What happened to you?</a:t>
            </a:r>
            <a:endParaRPr lang="en-US" b="1" dirty="0"/>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12 – Trauma and Suicide Informed</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516235"/>
            <a:ext cx="6249913" cy="3161551"/>
          </a:xfrm>
        </p:spPr>
        <p:txBody>
          <a:bodyPr/>
          <a:lstStyle/>
          <a:p>
            <a:pPr marL="0" indent="0">
              <a:buNone/>
            </a:pPr>
            <a:r>
              <a:rPr lang="en-CA" sz="2000" dirty="0"/>
              <a:t>What are some services, resources, supports within your community that may be beneficial to a Peer who has experienced trauma?</a:t>
            </a:r>
          </a:p>
          <a:p>
            <a:pPr marL="0" indent="0">
              <a:buNone/>
            </a:pPr>
            <a:endParaRPr lang="en-US" sz="2000" dirty="0"/>
          </a:p>
          <a:p>
            <a:pPr marL="0" indent="0">
              <a:buNone/>
            </a:pPr>
            <a:r>
              <a:rPr lang="en-US" sz="2000" dirty="0"/>
              <a:t>What are next steps you can take to be more trauma informed?</a:t>
            </a:r>
          </a:p>
          <a:p>
            <a:pPr marL="0" indent="0">
              <a:buNone/>
            </a:pPr>
            <a:endParaRPr lang="en-US" sz="2000" dirty="0"/>
          </a:p>
          <a:p>
            <a:pPr marL="0" indent="0">
              <a:buNone/>
            </a:pPr>
            <a:r>
              <a:rPr lang="en-US" sz="2000" dirty="0"/>
              <a:t>How might we support a peer who has been retraumatized? </a:t>
            </a:r>
            <a:endParaRPr lang="en-CA" sz="2000" dirty="0"/>
          </a:p>
          <a:p>
            <a:endParaRPr lang="en-US" dirty="0"/>
          </a:p>
        </p:txBody>
      </p:sp>
    </p:spTree>
    <p:extLst>
      <p:ext uri="{BB962C8B-B14F-4D97-AF65-F5344CB8AC3E}">
        <p14:creationId xmlns:p14="http://schemas.microsoft.com/office/powerpoint/2010/main" val="980988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Vicarious/Secondary Trauma</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16</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3836012"/>
          </a:xfrm>
        </p:spPr>
        <p:txBody>
          <a:bodyPr/>
          <a:lstStyle/>
          <a:p>
            <a:pPr algn="l"/>
            <a:r>
              <a:rPr lang="en-US" sz="2000" dirty="0"/>
              <a:t>Vicarious trauma is an occupational challenge for people working and volunteering in the fields of victim services, law enforcement, emergency medical services, fire services, and other allied professions, due to their continuous exposure to victims of trauma and violence. </a:t>
            </a:r>
          </a:p>
          <a:p>
            <a:pPr algn="l"/>
            <a:endParaRPr lang="en-US" sz="2000" dirty="0"/>
          </a:p>
          <a:p>
            <a:pPr algn="l"/>
            <a:r>
              <a:rPr lang="en-US" sz="2000" dirty="0"/>
              <a:t>This work-related trauma exposure can occur from such experiences as listening to individual clients recount their victimization; looking at videos of exploited children; reviewing case files; hearing about or responding to the aftermath of violence and other traumatic events day after day; and responding to mass violence incidents that have resulted in numerous injuries and deaths.</a:t>
            </a:r>
          </a:p>
        </p:txBody>
      </p:sp>
    </p:spTree>
    <p:extLst>
      <p:ext uri="{BB962C8B-B14F-4D97-AF65-F5344CB8AC3E}">
        <p14:creationId xmlns:p14="http://schemas.microsoft.com/office/powerpoint/2010/main" val="3681698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Suicide Informed</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17</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3640219"/>
          </a:xfrm>
        </p:spPr>
        <p:txBody>
          <a:bodyPr/>
          <a:lstStyle/>
          <a:p>
            <a:pPr marL="457200" indent="-457200" algn="l">
              <a:buFont typeface="Arial" panose="020B0604020202020204" pitchFamily="34" charset="0"/>
              <a:buChar char="•"/>
            </a:pPr>
            <a:r>
              <a:rPr lang="en-US" sz="2000" dirty="0"/>
              <a:t>While the suicide rate for Canadians is 15/100,000 people, rates are higher among specific groups including people with a mental illness. More than 90 percent of suicide victims have a psychiatric diagnosis and suicide is the most common cause of death for people with schizophrenia.</a:t>
            </a:r>
          </a:p>
          <a:p>
            <a:pPr marL="457200" indent="-457200" algn="l">
              <a:buFont typeface="Arial" panose="020B0604020202020204" pitchFamily="34" charset="0"/>
              <a:buChar char="•"/>
            </a:pPr>
            <a:endParaRPr lang="en-US" sz="2000" dirty="0"/>
          </a:p>
          <a:p>
            <a:pPr marL="457200" indent="-457200" algn="l">
              <a:buFont typeface="Arial" panose="020B0604020202020204" pitchFamily="34" charset="0"/>
              <a:buChar char="•"/>
            </a:pPr>
            <a:r>
              <a:rPr lang="en-US" sz="2000" dirty="0"/>
              <a:t>Men take their lives at a rate four times higher than women. Studies indicate that there is a correlation between a history of sexual abuse and suicide attempts and the relationship is twice as strong for women as for men. Suicide accounts for 24% of all deaths among 15-24 year </a:t>
            </a:r>
            <a:r>
              <a:rPr lang="en-US" sz="2000" dirty="0" err="1"/>
              <a:t>olds</a:t>
            </a:r>
            <a:r>
              <a:rPr lang="en-US" sz="2000" dirty="0"/>
              <a:t> and 16% among 16-44 year </a:t>
            </a:r>
            <a:r>
              <a:rPr lang="en-US" sz="2000" dirty="0" err="1"/>
              <a:t>olds</a:t>
            </a:r>
            <a:r>
              <a:rPr lang="en-US" sz="2000" dirty="0"/>
              <a:t>.</a:t>
            </a:r>
          </a:p>
        </p:txBody>
      </p:sp>
    </p:spTree>
    <p:extLst>
      <p:ext uri="{BB962C8B-B14F-4D97-AF65-F5344CB8AC3E}">
        <p14:creationId xmlns:p14="http://schemas.microsoft.com/office/powerpoint/2010/main" val="1473042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30960" y="1164922"/>
            <a:ext cx="11348782" cy="4993352"/>
          </a:xfrm>
        </p:spPr>
        <p:txBody>
          <a:bodyPr/>
          <a:lstStyle/>
          <a:p>
            <a:pPr marL="0" indent="0" algn="l">
              <a:lnSpc>
                <a:spcPct val="100000"/>
              </a:lnSpc>
              <a:spcAft>
                <a:spcPts val="1200"/>
              </a:spcAft>
              <a:buNone/>
            </a:pPr>
            <a:r>
              <a:rPr lang="en-US" sz="2200" dirty="0" err="1"/>
              <a:t>LivingWorks</a:t>
            </a:r>
            <a:r>
              <a:rPr lang="en-US" sz="2200" dirty="0"/>
              <a:t> Education are leaders in the development and delivery of Suicide Prevention Programs.</a:t>
            </a:r>
          </a:p>
          <a:p>
            <a:pPr marL="0" indent="0" algn="l">
              <a:lnSpc>
                <a:spcPct val="100000"/>
              </a:lnSpc>
              <a:spcAft>
                <a:spcPts val="1200"/>
              </a:spcAft>
              <a:buNone/>
            </a:pPr>
            <a:r>
              <a:rPr lang="en-US" sz="2200" dirty="0"/>
              <a:t>Their primary focus is to support helpers in developing competencies to intervene with persons at risk of suicide. </a:t>
            </a:r>
            <a:r>
              <a:rPr lang="en-US" sz="2200" dirty="0" err="1"/>
              <a:t>LivingWorks</a:t>
            </a:r>
            <a:r>
              <a:rPr lang="en-US" sz="2200" dirty="0"/>
              <a:t> Suicide Prevention Programs have become the standard within health care and include:</a:t>
            </a:r>
          </a:p>
          <a:p>
            <a:pPr marL="0" indent="0" algn="l">
              <a:lnSpc>
                <a:spcPct val="100000"/>
              </a:lnSpc>
              <a:spcAft>
                <a:spcPts val="1200"/>
              </a:spcAft>
              <a:buNone/>
            </a:pPr>
            <a:r>
              <a:rPr lang="en-US" sz="2200" b="1" dirty="0"/>
              <a:t>ASIST – Applied Suicide Intervention Skills Training</a:t>
            </a:r>
          </a:p>
          <a:p>
            <a:pPr marL="342900" indent="-342900" algn="l">
              <a:lnSpc>
                <a:spcPct val="100000"/>
              </a:lnSpc>
              <a:spcAft>
                <a:spcPts val="1200"/>
              </a:spcAft>
              <a:buFont typeface="Arial" panose="020B0604020202020204" pitchFamily="34" charset="0"/>
              <a:buChar char="•"/>
            </a:pPr>
            <a:r>
              <a:rPr lang="en-US" sz="2200" dirty="0"/>
              <a:t>ASIST is a two-day, interactive, practical and practice-oriented workshop intended to increase the comfort, confidence and competence of caregivers in preventing the immediate risk of suicide.</a:t>
            </a:r>
          </a:p>
          <a:p>
            <a:pPr marL="0" indent="0" algn="l">
              <a:lnSpc>
                <a:spcPct val="100000"/>
              </a:lnSpc>
              <a:spcAft>
                <a:spcPts val="1200"/>
              </a:spcAft>
              <a:buNone/>
            </a:pPr>
            <a:r>
              <a:rPr lang="en-US" sz="2200" dirty="0" err="1"/>
              <a:t>LivingWorks</a:t>
            </a:r>
            <a:r>
              <a:rPr lang="en-US" sz="2200" dirty="0"/>
              <a:t> has a variety of training, including a one-hour online course in recognizing the signs of suicide and taking action. </a:t>
            </a:r>
          </a:p>
          <a:p>
            <a:pPr marL="0" indent="0" algn="l">
              <a:lnSpc>
                <a:spcPct val="100000"/>
              </a:lnSpc>
              <a:spcAft>
                <a:spcPts val="1200"/>
              </a:spcAft>
              <a:buNone/>
            </a:pPr>
            <a:r>
              <a:rPr lang="en-US" sz="2200" dirty="0">
                <a:hlinkClick r:id="rId3"/>
              </a:rPr>
              <a:t>https://www.livingworks.net/</a:t>
            </a:r>
            <a:r>
              <a:rPr lang="en-US" sz="2200" dirty="0"/>
              <a:t> </a:t>
            </a:r>
          </a:p>
          <a:p>
            <a:pPr marL="0" indent="0" algn="l">
              <a:buNone/>
            </a:pPr>
            <a:endParaRPr lang="en-US" sz="2200" dirty="0"/>
          </a:p>
        </p:txBody>
      </p:sp>
    </p:spTree>
    <p:extLst>
      <p:ext uri="{BB962C8B-B14F-4D97-AF65-F5344CB8AC3E}">
        <p14:creationId xmlns:p14="http://schemas.microsoft.com/office/powerpoint/2010/main" val="682818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err="1"/>
              <a:t>LivingWorks</a:t>
            </a:r>
            <a:r>
              <a:rPr lang="en-US" b="1" dirty="0"/>
              <a:t> Core Principles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4532233"/>
          </a:xfrm>
        </p:spPr>
        <p:txBody>
          <a:bodyPr/>
          <a:lstStyle/>
          <a:p>
            <a:pPr marL="342900" indent="-342900" algn="l">
              <a:lnSpc>
                <a:spcPct val="100000"/>
              </a:lnSpc>
              <a:spcAft>
                <a:spcPts val="1200"/>
              </a:spcAft>
              <a:buFont typeface="Arial" panose="020B0604020202020204" pitchFamily="34" charset="0"/>
              <a:buChar char="•"/>
            </a:pPr>
            <a:r>
              <a:rPr lang="en-CA" sz="2000" dirty="0"/>
              <a:t>Suicide is a community health problem.</a:t>
            </a:r>
          </a:p>
          <a:p>
            <a:pPr marL="342900" indent="-342900" algn="l">
              <a:lnSpc>
                <a:spcPct val="100000"/>
              </a:lnSpc>
              <a:spcAft>
                <a:spcPts val="1200"/>
              </a:spcAft>
              <a:buFont typeface="Arial" panose="020B0604020202020204" pitchFamily="34" charset="0"/>
              <a:buChar char="•"/>
            </a:pPr>
            <a:r>
              <a:rPr lang="en-CA" sz="2000" dirty="0"/>
              <a:t>Thoughts of suicide are understandable, complex and personal.</a:t>
            </a:r>
          </a:p>
          <a:p>
            <a:pPr marL="342900" indent="-342900" algn="l">
              <a:lnSpc>
                <a:spcPct val="100000"/>
              </a:lnSpc>
              <a:spcAft>
                <a:spcPts val="1200"/>
              </a:spcAft>
              <a:buFont typeface="Arial" panose="020B0604020202020204" pitchFamily="34" charset="0"/>
              <a:buChar char="•"/>
            </a:pPr>
            <a:r>
              <a:rPr lang="en-CA" sz="2000" dirty="0"/>
              <a:t>Suicide can be prevented.</a:t>
            </a:r>
          </a:p>
          <a:p>
            <a:pPr marL="342900" indent="-342900" algn="l">
              <a:lnSpc>
                <a:spcPct val="100000"/>
              </a:lnSpc>
              <a:spcAft>
                <a:spcPts val="1200"/>
              </a:spcAft>
              <a:buFont typeface="Arial" panose="020B0604020202020204" pitchFamily="34" charset="0"/>
              <a:buChar char="•"/>
            </a:pPr>
            <a:r>
              <a:rPr lang="en-CA" sz="2000" dirty="0"/>
              <a:t>Help-seeking is encouraged by open, direct and honest talk about suicide.</a:t>
            </a:r>
          </a:p>
          <a:p>
            <a:pPr marL="342900" indent="-342900" algn="l">
              <a:lnSpc>
                <a:spcPct val="100000"/>
              </a:lnSpc>
              <a:spcAft>
                <a:spcPts val="1200"/>
              </a:spcAft>
              <a:buFont typeface="Arial" panose="020B0604020202020204" pitchFamily="34" charset="0"/>
              <a:buChar char="•"/>
            </a:pPr>
            <a:r>
              <a:rPr lang="en-CA" sz="2000" dirty="0"/>
              <a:t>Relationships are the context of suicide intervention.</a:t>
            </a:r>
          </a:p>
          <a:p>
            <a:pPr marL="342900" indent="-342900" algn="l">
              <a:lnSpc>
                <a:spcPct val="100000"/>
              </a:lnSpc>
              <a:spcAft>
                <a:spcPts val="1200"/>
              </a:spcAft>
              <a:buFont typeface="Arial" panose="020B0604020202020204" pitchFamily="34" charset="0"/>
              <a:buChar char="•"/>
            </a:pPr>
            <a:r>
              <a:rPr lang="en-CA" sz="2000" dirty="0"/>
              <a:t>Intervention should be the main suicide prevention focus.</a:t>
            </a:r>
          </a:p>
          <a:p>
            <a:pPr marL="342900" indent="-342900" algn="l">
              <a:lnSpc>
                <a:spcPct val="100000"/>
              </a:lnSpc>
              <a:spcAft>
                <a:spcPts val="1200"/>
              </a:spcAft>
              <a:buFont typeface="Arial" panose="020B0604020202020204" pitchFamily="34" charset="0"/>
              <a:buChar char="•"/>
            </a:pPr>
            <a:r>
              <a:rPr lang="en-CA" sz="2000" dirty="0"/>
              <a:t>Cooperation is the essence of intervention.</a:t>
            </a:r>
          </a:p>
          <a:p>
            <a:pPr marL="342900" indent="-342900" algn="l">
              <a:lnSpc>
                <a:spcPct val="100000"/>
              </a:lnSpc>
              <a:spcAft>
                <a:spcPts val="1200"/>
              </a:spcAft>
              <a:buFont typeface="Arial" panose="020B0604020202020204" pitchFamily="34" charset="0"/>
              <a:buChar char="•"/>
            </a:pPr>
            <a:r>
              <a:rPr lang="en-CA" sz="2000" dirty="0"/>
              <a:t>Intervention skills are known and can be learned.</a:t>
            </a:r>
          </a:p>
          <a:p>
            <a:pPr marL="342900" indent="-342900" algn="l">
              <a:lnSpc>
                <a:spcPct val="100000"/>
              </a:lnSpc>
              <a:spcAft>
                <a:spcPts val="1200"/>
              </a:spcAft>
              <a:buFont typeface="Arial" panose="020B0604020202020204" pitchFamily="34" charset="0"/>
              <a:buChar char="•"/>
            </a:pPr>
            <a:r>
              <a:rPr lang="en-CA" sz="2000" dirty="0"/>
              <a:t>Large numbers of people can be taught intervention skills</a:t>
            </a:r>
            <a:endParaRPr lang="en-US" sz="2000" dirty="0"/>
          </a:p>
        </p:txBody>
      </p:sp>
    </p:spTree>
    <p:extLst>
      <p:ext uri="{BB962C8B-B14F-4D97-AF65-F5344CB8AC3E}">
        <p14:creationId xmlns:p14="http://schemas.microsoft.com/office/powerpoint/2010/main" val="4274559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12 – Trauma and Suicide Informed</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C98F6B8C-C37A-6BCF-5EF2-2E43155189C1}"/>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04510A85-ADE8-6D5B-66AB-ABDDE9C23336}"/>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Guidelines for Sharing Experiences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41610"/>
            <a:ext cx="11353282" cy="3803005"/>
          </a:xfrm>
        </p:spPr>
        <p:txBody>
          <a:bodyPr/>
          <a:lstStyle/>
          <a:p>
            <a:pPr marL="342900" indent="-342900" algn="l">
              <a:lnSpc>
                <a:spcPct val="100000"/>
              </a:lnSpc>
              <a:spcAft>
                <a:spcPts val="1200"/>
              </a:spcAft>
              <a:buFont typeface="Arial" panose="020B0604020202020204" pitchFamily="34" charset="0"/>
              <a:buChar char="•"/>
            </a:pPr>
            <a:r>
              <a:rPr lang="en-US" sz="2000" dirty="0"/>
              <a:t>Avoid detailed descriptions of methods and locations that can sensationalize suicide.</a:t>
            </a:r>
          </a:p>
          <a:p>
            <a:pPr marL="342900" indent="-342900" algn="l">
              <a:lnSpc>
                <a:spcPct val="100000"/>
              </a:lnSpc>
              <a:spcAft>
                <a:spcPts val="1200"/>
              </a:spcAft>
              <a:buFont typeface="Arial" panose="020B0604020202020204" pitchFamily="34" charset="0"/>
              <a:buChar char="•"/>
            </a:pPr>
            <a:r>
              <a:rPr lang="en-US" sz="2000" dirty="0"/>
              <a:t>Avoid statements of blame that can be stigmatizing.</a:t>
            </a:r>
          </a:p>
          <a:p>
            <a:pPr marL="342900" indent="-342900" algn="l">
              <a:lnSpc>
                <a:spcPct val="100000"/>
              </a:lnSpc>
              <a:spcAft>
                <a:spcPts val="1200"/>
              </a:spcAft>
              <a:buFont typeface="Arial" panose="020B0604020202020204" pitchFamily="34" charset="0"/>
              <a:buChar char="•"/>
            </a:pPr>
            <a:r>
              <a:rPr lang="en-US" sz="2000" dirty="0"/>
              <a:t>Avoid statements that could glamourize or romanticize suicide.</a:t>
            </a:r>
          </a:p>
          <a:p>
            <a:pPr marL="342900" indent="-342900" algn="l">
              <a:lnSpc>
                <a:spcPct val="100000"/>
              </a:lnSpc>
              <a:spcAft>
                <a:spcPts val="1200"/>
              </a:spcAft>
              <a:buFont typeface="Arial" panose="020B0604020202020204" pitchFamily="34" charset="0"/>
              <a:buChar char="•"/>
            </a:pPr>
            <a:r>
              <a:rPr lang="en-US" sz="2000" dirty="0"/>
              <a:t>Speak to the complexity of suicide, highlighting that multiple factors are at play and suicide is not a simplistic reaction to life’s difficulties.</a:t>
            </a:r>
          </a:p>
          <a:p>
            <a:pPr marL="342900" indent="-342900" algn="l">
              <a:lnSpc>
                <a:spcPct val="100000"/>
              </a:lnSpc>
              <a:spcAft>
                <a:spcPts val="1200"/>
              </a:spcAft>
              <a:buFont typeface="Arial" panose="020B0604020202020204" pitchFamily="34" charset="0"/>
              <a:buChar char="•"/>
            </a:pPr>
            <a:r>
              <a:rPr lang="en-US" sz="2000" dirty="0"/>
              <a:t>Acknowledge that sharing can be difficult.</a:t>
            </a:r>
          </a:p>
          <a:p>
            <a:pPr marL="342900" indent="-342900" algn="l">
              <a:lnSpc>
                <a:spcPct val="100000"/>
              </a:lnSpc>
              <a:spcAft>
                <a:spcPts val="1200"/>
              </a:spcAft>
              <a:buFont typeface="Arial" panose="020B0604020202020204" pitchFamily="34" charset="0"/>
              <a:buChar char="•"/>
            </a:pPr>
            <a:r>
              <a:rPr lang="en-US" sz="2000" b="1" dirty="0"/>
              <a:t>Emphasize the recovery and healing process</a:t>
            </a:r>
          </a:p>
          <a:p>
            <a:pPr marL="342900" indent="-342900" algn="l">
              <a:lnSpc>
                <a:spcPct val="100000"/>
              </a:lnSpc>
              <a:spcAft>
                <a:spcPts val="1200"/>
              </a:spcAft>
              <a:buFont typeface="Arial" panose="020B0604020202020204" pitchFamily="34" charset="0"/>
              <a:buChar char="•"/>
            </a:pPr>
            <a:r>
              <a:rPr lang="en-US" sz="2000" b="1" dirty="0"/>
              <a:t>Let people know that recovery from suicidal thoughts and </a:t>
            </a:r>
            <a:r>
              <a:rPr lang="en-US" sz="2000" b="1" dirty="0" err="1"/>
              <a:t>behaviours</a:t>
            </a:r>
            <a:r>
              <a:rPr lang="en-US" sz="2000" b="1" dirty="0"/>
              <a:t>, as well as from suicide loss, is possible! </a:t>
            </a:r>
          </a:p>
          <a:p>
            <a:pPr marL="0" indent="0" algn="l">
              <a:buNone/>
            </a:pPr>
            <a:endParaRPr lang="en-US" sz="2200" dirty="0"/>
          </a:p>
        </p:txBody>
      </p:sp>
    </p:spTree>
    <p:extLst>
      <p:ext uri="{BB962C8B-B14F-4D97-AF65-F5344CB8AC3E}">
        <p14:creationId xmlns:p14="http://schemas.microsoft.com/office/powerpoint/2010/main" val="2973840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1F0D8-A228-BB44-A8FE-DC6FA23CD73C}"/>
              </a:ext>
            </a:extLst>
          </p:cNvPr>
          <p:cNvSpPr>
            <a:spLocks noGrp="1"/>
          </p:cNvSpPr>
          <p:nvPr>
            <p:ph type="title"/>
          </p:nvPr>
        </p:nvSpPr>
        <p:spPr/>
        <p:txBody>
          <a:bodyPr/>
          <a:lstStyle/>
          <a:p>
            <a:r>
              <a:rPr lang="en-US" dirty="0"/>
              <a:t>Resources</a:t>
            </a:r>
          </a:p>
        </p:txBody>
      </p:sp>
      <p:sp>
        <p:nvSpPr>
          <p:cNvPr id="3" name="Text Placeholder 2">
            <a:extLst>
              <a:ext uri="{FF2B5EF4-FFF2-40B4-BE49-F238E27FC236}">
                <a16:creationId xmlns:a16="http://schemas.microsoft.com/office/drawing/2014/main" id="{880F2DE4-86AD-3643-AFF8-49AE4BBC099D}"/>
              </a:ext>
            </a:extLst>
          </p:cNvPr>
          <p:cNvSpPr>
            <a:spLocks noGrp="1"/>
          </p:cNvSpPr>
          <p:nvPr>
            <p:ph type="body" idx="1"/>
          </p:nvPr>
        </p:nvSpPr>
        <p:spPr>
          <a:xfrm>
            <a:off x="430960" y="334552"/>
            <a:ext cx="11348782" cy="513659"/>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522D8F0C-18A7-384B-972A-A73C6FF446A4}"/>
              </a:ext>
            </a:extLst>
          </p:cNvPr>
          <p:cNvSpPr>
            <a:spLocks noGrp="1"/>
          </p:cNvSpPr>
          <p:nvPr>
            <p:ph type="sldNum" sz="quarter" idx="12"/>
          </p:nvPr>
        </p:nvSpPr>
        <p:spPr/>
        <p:txBody>
          <a:bodyPr/>
          <a:lstStyle/>
          <a:p>
            <a:fld id="{A738FFEA-31A8-2A45-BE95-11B41D2245F5}" type="slidenum">
              <a:rPr lang="en-US" smtClean="0"/>
              <a:pPr/>
              <a:t>21</a:t>
            </a:fld>
            <a:endParaRPr lang="en-US" dirty="0"/>
          </a:p>
        </p:txBody>
      </p:sp>
      <p:sp>
        <p:nvSpPr>
          <p:cNvPr id="6" name="Text Placeholder 5">
            <a:extLst>
              <a:ext uri="{FF2B5EF4-FFF2-40B4-BE49-F238E27FC236}">
                <a16:creationId xmlns:a16="http://schemas.microsoft.com/office/drawing/2014/main" id="{91BA2412-5284-6248-85C3-12D428095BF5}"/>
              </a:ext>
            </a:extLst>
          </p:cNvPr>
          <p:cNvSpPr>
            <a:spLocks noGrp="1"/>
          </p:cNvSpPr>
          <p:nvPr>
            <p:ph type="body" sz="quarter" idx="14"/>
          </p:nvPr>
        </p:nvSpPr>
        <p:spPr>
          <a:xfrm>
            <a:off x="288099" y="1637451"/>
            <a:ext cx="11491643" cy="4885948"/>
          </a:xfrm>
        </p:spPr>
        <p:txBody>
          <a:bodyPr vert="horz" lIns="91440" tIns="45720" rIns="91440" bIns="45720" numCol="2" spcCol="324000" rtlCol="0" anchor="t">
            <a:noAutofit/>
          </a:bodyPr>
          <a:lstStyle/>
          <a:p>
            <a:pPr marL="226695" indent="-226695">
              <a:lnSpc>
                <a:spcPct val="100000"/>
              </a:lnSpc>
              <a:spcAft>
                <a:spcPts val="1200"/>
              </a:spcAft>
            </a:pPr>
            <a:r>
              <a:rPr lang="en-US" sz="2000" dirty="0">
                <a:latin typeface="IvyPresto Text" panose="020B0404020101010102"/>
              </a:rPr>
              <a:t>Crisis and Trauma Resource Institute </a:t>
            </a:r>
            <a:r>
              <a:rPr lang="en-US" sz="2000" dirty="0">
                <a:latin typeface="IvyPresto Text" panose="020B0404020101010102"/>
                <a:hlinkClick r:id="rId3"/>
              </a:rPr>
              <a:t>https://ca.ctrinstitute.com/resources/</a:t>
            </a:r>
            <a:r>
              <a:rPr lang="en-US" sz="2000" dirty="0">
                <a:latin typeface="IvyPresto Text" panose="020B0404020101010102"/>
              </a:rPr>
              <a:t> </a:t>
            </a:r>
            <a:endParaRPr lang="en-US"/>
          </a:p>
          <a:p>
            <a:pPr marL="226695" indent="-226695">
              <a:lnSpc>
                <a:spcPct val="100000"/>
              </a:lnSpc>
              <a:spcAft>
                <a:spcPts val="1200"/>
              </a:spcAft>
            </a:pPr>
            <a:r>
              <a:rPr lang="en-US" sz="2000" dirty="0">
                <a:latin typeface="IvyPresto Text" panose="020B0404020101010102"/>
              </a:rPr>
              <a:t>Trauma Informed Care Implementation Resource Centre </a:t>
            </a:r>
            <a:r>
              <a:rPr lang="en-US" sz="2000" dirty="0">
                <a:latin typeface="IvyPresto Text" panose="020B0404020101010102"/>
                <a:hlinkClick r:id="rId4"/>
              </a:rPr>
              <a:t>https://www.traumainformedcare.chcs.org</a:t>
            </a:r>
            <a:r>
              <a:rPr lang="en-US" sz="2000" dirty="0">
                <a:latin typeface="IvyPresto Text" panose="020B0404020101010102"/>
              </a:rPr>
              <a:t> </a:t>
            </a:r>
          </a:p>
          <a:p>
            <a:pPr marL="226695" indent="-226695">
              <a:lnSpc>
                <a:spcPct val="100000"/>
              </a:lnSpc>
              <a:spcAft>
                <a:spcPts val="1200"/>
              </a:spcAft>
            </a:pPr>
            <a:r>
              <a:rPr lang="en-US" sz="2000" dirty="0">
                <a:latin typeface="IvyPresto Text" panose="020B0404020101010102"/>
              </a:rPr>
              <a:t>Canadian Association for Suicide Prevention </a:t>
            </a:r>
            <a:r>
              <a:rPr lang="en-US" sz="2000" dirty="0">
                <a:latin typeface="IvyPresto Text" panose="020B0404020101010102"/>
                <a:hlinkClick r:id="rId5"/>
              </a:rPr>
              <a:t>https://suicideprevention.ca/</a:t>
            </a:r>
            <a:r>
              <a:rPr lang="en-US" sz="2000" dirty="0">
                <a:latin typeface="IvyPresto Text" panose="020B0404020101010102"/>
              </a:rPr>
              <a:t> </a:t>
            </a:r>
          </a:p>
          <a:p>
            <a:pPr marL="226695" indent="-226695">
              <a:lnSpc>
                <a:spcPct val="100000"/>
              </a:lnSpc>
              <a:spcAft>
                <a:spcPts val="1200"/>
              </a:spcAft>
            </a:pPr>
            <a:r>
              <a:rPr lang="en-US" sz="2000" dirty="0">
                <a:latin typeface="IvyPresto Text" panose="020B0404020101010102"/>
              </a:rPr>
              <a:t>Crisis Services Canada </a:t>
            </a:r>
            <a:r>
              <a:rPr lang="en-US" sz="2000" dirty="0">
                <a:latin typeface="IvyPresto Text" panose="020B0404020101010102"/>
                <a:hlinkClick r:id="rId6"/>
              </a:rPr>
              <a:t>https://988.ca/</a:t>
            </a:r>
            <a:r>
              <a:rPr lang="en-US" sz="2000" dirty="0">
                <a:latin typeface="IvyPresto Text" panose="020B0404020101010102"/>
              </a:rPr>
              <a:t> </a:t>
            </a:r>
          </a:p>
          <a:p>
            <a:pPr marL="226695" indent="-226695">
              <a:lnSpc>
                <a:spcPct val="100000"/>
              </a:lnSpc>
              <a:spcAft>
                <a:spcPts val="1200"/>
              </a:spcAft>
            </a:pPr>
            <a:r>
              <a:rPr lang="en-US" sz="2000" dirty="0">
                <a:latin typeface="IvyPresto Text" panose="020B0404020101010102"/>
              </a:rPr>
              <a:t>Centre for Suicide Prevention (Canadian) </a:t>
            </a:r>
            <a:r>
              <a:rPr lang="en-US" sz="2000" dirty="0">
                <a:latin typeface="IvyPresto Text" panose="020B0404020101010102"/>
                <a:hlinkClick r:id="rId7"/>
              </a:rPr>
              <a:t>https://www.suicideinfo.ca/</a:t>
            </a:r>
            <a:r>
              <a:rPr lang="en-US" sz="2000" dirty="0">
                <a:latin typeface="IvyPresto Text" panose="020B0404020101010102"/>
              </a:rPr>
              <a:t>   </a:t>
            </a:r>
          </a:p>
          <a:p>
            <a:pPr marL="226695" indent="-226695">
              <a:lnSpc>
                <a:spcPct val="100000"/>
              </a:lnSpc>
              <a:spcAft>
                <a:spcPts val="1200"/>
              </a:spcAft>
            </a:pPr>
            <a:r>
              <a:rPr lang="en-US" sz="2000" dirty="0">
                <a:latin typeface="IvyPresto Text" panose="020B0404020101010102"/>
              </a:rPr>
              <a:t>LivingWorks </a:t>
            </a:r>
            <a:r>
              <a:rPr lang="en-US" sz="2000" dirty="0">
                <a:latin typeface="IvyPresto Text" panose="020B0404020101010102"/>
                <a:hlinkClick r:id="rId8"/>
              </a:rPr>
              <a:t>https://www.livingworks.net/</a:t>
            </a:r>
            <a:r>
              <a:rPr lang="en-US" sz="2000" dirty="0">
                <a:latin typeface="IvyPresto Text" panose="020B0404020101010102"/>
              </a:rPr>
              <a:t>  </a:t>
            </a:r>
          </a:p>
          <a:p>
            <a:pPr marL="226695" indent="-226695">
              <a:lnSpc>
                <a:spcPct val="100000"/>
              </a:lnSpc>
              <a:spcAft>
                <a:spcPts val="1200"/>
              </a:spcAft>
            </a:pPr>
            <a:endParaRPr lang="en-US" sz="2000" dirty="0">
              <a:latin typeface="IvyPresto Text" panose="020B0404020101010102"/>
            </a:endParaRPr>
          </a:p>
          <a:p>
            <a:pPr marL="226695" indent="-226695">
              <a:lnSpc>
                <a:spcPct val="100000"/>
              </a:lnSpc>
              <a:spcAft>
                <a:spcPts val="1200"/>
              </a:spcAft>
            </a:pPr>
            <a:endParaRPr lang="en-US" sz="2000" dirty="0">
              <a:latin typeface="IvyPresto Text" panose="020B0404020101010102"/>
            </a:endParaRPr>
          </a:p>
          <a:p>
            <a:pPr marL="226695" indent="-226695">
              <a:lnSpc>
                <a:spcPct val="100000"/>
              </a:lnSpc>
              <a:spcAft>
                <a:spcPts val="1200"/>
              </a:spcAft>
            </a:pPr>
            <a:r>
              <a:rPr lang="en-US" sz="2000" dirty="0">
                <a:latin typeface="IvyPresto Text" panose="020B0404020101010102"/>
              </a:rPr>
              <a:t>PeerWorks’ Trauma-Informed Peer Support Webinar by Keely Phillips </a:t>
            </a:r>
            <a:r>
              <a:rPr lang="en-US" sz="2000" dirty="0">
                <a:latin typeface="IvyPresto Text" panose="020B0404020101010102"/>
                <a:hlinkClick r:id="rId9"/>
              </a:rPr>
              <a:t>https://vimeo.com/432935662</a:t>
            </a:r>
            <a:r>
              <a:rPr lang="en-US" sz="2000" dirty="0">
                <a:latin typeface="IvyPresto Text" panose="020B0404020101010102"/>
              </a:rPr>
              <a:t> </a:t>
            </a:r>
          </a:p>
          <a:p>
            <a:pPr marL="226695" indent="-226695">
              <a:lnSpc>
                <a:spcPct val="100000"/>
              </a:lnSpc>
              <a:spcAft>
                <a:spcPts val="1200"/>
              </a:spcAft>
            </a:pPr>
            <a:r>
              <a:rPr lang="en-US" sz="2000" dirty="0">
                <a:latin typeface="IvyPresto Text" panose="020B0404020101010102"/>
              </a:rPr>
              <a:t>Centre for Suicide Prevention Workshops: </a:t>
            </a:r>
            <a:r>
              <a:rPr lang="en-US" sz="2000" dirty="0">
                <a:latin typeface="IvyPresto Text" panose="020B0404020101010102"/>
                <a:hlinkClick r:id="rId10"/>
              </a:rPr>
              <a:t>https://www.suicideinfo.ca/workshops</a:t>
            </a:r>
            <a:r>
              <a:rPr lang="en-US" sz="2000" dirty="0">
                <a:latin typeface="IvyPresto Text" panose="020B0404020101010102"/>
              </a:rPr>
              <a:t> </a:t>
            </a:r>
          </a:p>
          <a:p>
            <a:pPr marL="800100" lvl="1" indent="-342900">
              <a:lnSpc>
                <a:spcPct val="100000"/>
              </a:lnSpc>
              <a:spcBef>
                <a:spcPts val="0"/>
              </a:spcBef>
              <a:spcAft>
                <a:spcPts val="1200"/>
              </a:spcAft>
              <a:buFont typeface="Arial" pitchFamily="2" charset="2"/>
              <a:buChar char="•"/>
            </a:pPr>
            <a:r>
              <a:rPr lang="en-US" dirty="0">
                <a:latin typeface="IvyPresto Text" panose="020B0404020101010102"/>
              </a:rPr>
              <a:t>Looking forward (children and youth)</a:t>
            </a:r>
          </a:p>
          <a:p>
            <a:pPr marL="800100" lvl="1" indent="-342900">
              <a:lnSpc>
                <a:spcPct val="100000"/>
              </a:lnSpc>
              <a:spcBef>
                <a:spcPts val="0"/>
              </a:spcBef>
              <a:spcAft>
                <a:spcPts val="1200"/>
              </a:spcAft>
              <a:buFont typeface="Arial" pitchFamily="2" charset="2"/>
              <a:buChar char="•"/>
            </a:pPr>
            <a:r>
              <a:rPr lang="en-US" dirty="0">
                <a:latin typeface="IvyPresto Text" panose="020B0404020101010102"/>
              </a:rPr>
              <a:t>Small talk (warning signs in children) </a:t>
            </a:r>
          </a:p>
          <a:p>
            <a:pPr marL="800100" lvl="1" indent="-342900">
              <a:lnSpc>
                <a:spcPct val="100000"/>
              </a:lnSpc>
              <a:spcBef>
                <a:spcPts val="0"/>
              </a:spcBef>
              <a:spcAft>
                <a:spcPts val="1200"/>
              </a:spcAft>
              <a:buFont typeface="Arial" pitchFamily="2" charset="2"/>
              <a:buChar char="•"/>
            </a:pPr>
            <a:r>
              <a:rPr lang="en-US" dirty="0">
                <a:latin typeface="IvyPresto Text" panose="020B0404020101010102"/>
              </a:rPr>
              <a:t>Walk with me (indigenous suicide bereavement)</a:t>
            </a:r>
          </a:p>
          <a:p>
            <a:pPr marL="800100" lvl="1" indent="-342900">
              <a:lnSpc>
                <a:spcPct val="100000"/>
              </a:lnSpc>
              <a:spcBef>
                <a:spcPts val="0"/>
              </a:spcBef>
              <a:spcAft>
                <a:spcPts val="1200"/>
              </a:spcAft>
              <a:buFont typeface="Arial" pitchFamily="2" charset="2"/>
              <a:buChar char="•"/>
            </a:pPr>
            <a:r>
              <a:rPr lang="en-US" dirty="0">
                <a:latin typeface="IvyPresto Text" panose="020B0404020101010102"/>
              </a:rPr>
              <a:t>Suicide to hope (caregivers of those at risk)</a:t>
            </a:r>
          </a:p>
          <a:p>
            <a:pPr marL="800100" lvl="1" indent="-342900">
              <a:lnSpc>
                <a:spcPct val="100000"/>
              </a:lnSpc>
              <a:spcBef>
                <a:spcPts val="0"/>
              </a:spcBef>
              <a:spcAft>
                <a:spcPts val="1200"/>
              </a:spcAft>
              <a:buFont typeface="Arial" pitchFamily="2" charset="2"/>
              <a:buChar char="•"/>
            </a:pPr>
            <a:r>
              <a:rPr lang="en-US" dirty="0">
                <a:latin typeface="IvyPresto Text" panose="020B0404020101010102"/>
              </a:rPr>
              <a:t>River of life (caregivers of indigenous youth)</a:t>
            </a:r>
          </a:p>
        </p:txBody>
      </p:sp>
    </p:spTree>
    <p:extLst>
      <p:ext uri="{BB962C8B-B14F-4D97-AF65-F5344CB8AC3E}">
        <p14:creationId xmlns:p14="http://schemas.microsoft.com/office/powerpoint/2010/main" val="1943365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00F1-2087-D54C-844B-EF147114CFDA}"/>
              </a:ext>
            </a:extLst>
          </p:cNvPr>
          <p:cNvSpPr>
            <a:spLocks noGrp="1"/>
          </p:cNvSpPr>
          <p:nvPr>
            <p:ph type="ctrTitle"/>
          </p:nvPr>
        </p:nvSpPr>
        <p:spPr/>
        <p:txBody>
          <a:bodyPr/>
          <a:lstStyle/>
          <a:p>
            <a:r>
              <a:rPr lang="en-US" dirty="0"/>
              <a:t>Group Check-Out</a:t>
            </a:r>
          </a:p>
        </p:txBody>
      </p:sp>
      <p:sp>
        <p:nvSpPr>
          <p:cNvPr id="3" name="Subtitle 2">
            <a:extLst>
              <a:ext uri="{FF2B5EF4-FFF2-40B4-BE49-F238E27FC236}">
                <a16:creationId xmlns:a16="http://schemas.microsoft.com/office/drawing/2014/main" id="{841A38F7-8FC0-894C-8DC3-10BD10A7F24A}"/>
              </a:ext>
            </a:extLst>
          </p:cNvPr>
          <p:cNvSpPr>
            <a:spLocks noGrp="1"/>
          </p:cNvSpPr>
          <p:nvPr>
            <p:ph type="subTitle" idx="1"/>
          </p:nvPr>
        </p:nvSpPr>
        <p:spPr/>
        <p:txBody>
          <a:bodyPr/>
          <a:lstStyle/>
          <a:p>
            <a:r>
              <a:rPr lang="en-US" dirty="0"/>
              <a:t>Module 12 – Trauma and Suicide Informed</a:t>
            </a:r>
          </a:p>
        </p:txBody>
      </p:sp>
      <p:sp>
        <p:nvSpPr>
          <p:cNvPr id="4" name="Date Placeholder 3">
            <a:extLst>
              <a:ext uri="{FF2B5EF4-FFF2-40B4-BE49-F238E27FC236}">
                <a16:creationId xmlns:a16="http://schemas.microsoft.com/office/drawing/2014/main" id="{CFAAF737-08C6-A54C-9FC6-A5055579E6E4}"/>
              </a:ext>
            </a:extLst>
          </p:cNvPr>
          <p:cNvSpPr>
            <a:spLocks noGrp="1"/>
          </p:cNvSpPr>
          <p:nvPr>
            <p:ph type="dt" sz="half" idx="10"/>
          </p:nvPr>
        </p:nvSpPr>
        <p:spPr/>
        <p:txBody>
          <a:bodyPr/>
          <a:lstStyle/>
          <a:p>
            <a:fld id="{4E1638B4-F06D-EF4E-93FE-46FF86A8FE3B}" type="datetime4">
              <a:rPr lang="en-CA" smtClean="0"/>
              <a:t>June 24, 2024</a:t>
            </a:fld>
            <a:endParaRPr lang="en-US" dirty="0"/>
          </a:p>
        </p:txBody>
      </p:sp>
    </p:spTree>
    <p:extLst>
      <p:ext uri="{BB962C8B-B14F-4D97-AF65-F5344CB8AC3E}">
        <p14:creationId xmlns:p14="http://schemas.microsoft.com/office/powerpoint/2010/main" val="20626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dirty="0"/>
              <a:t>For Next Time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a:t>Module 12 – Trauma and Suicide Informed</a:t>
            </a:r>
            <a:endParaRPr lang="en-US" dirty="0"/>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23</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991638"/>
            <a:ext cx="6349478" cy="4032735"/>
          </a:xfrm>
        </p:spPr>
        <p:txBody>
          <a:bodyPr/>
          <a:lstStyle/>
          <a:p>
            <a:pPr marL="0" indent="0">
              <a:buNone/>
            </a:pPr>
            <a:r>
              <a:rPr lang="en-US" sz="2000" dirty="0"/>
              <a:t>Our next Module is on being Substance Use and Eating Disorder informed. </a:t>
            </a:r>
          </a:p>
          <a:p>
            <a:pPr marL="0" indent="0">
              <a:buNone/>
            </a:pPr>
            <a:endParaRPr lang="en-US" sz="2000" dirty="0"/>
          </a:p>
          <a:p>
            <a:pPr marL="0" indent="0">
              <a:buNone/>
            </a:pPr>
            <a:r>
              <a:rPr lang="en-US" sz="2000" dirty="0"/>
              <a:t>Please read the stories shared by David and Suzanne.  </a:t>
            </a:r>
          </a:p>
        </p:txBody>
      </p:sp>
    </p:spTree>
    <p:extLst>
      <p:ext uri="{BB962C8B-B14F-4D97-AF65-F5344CB8AC3E}">
        <p14:creationId xmlns:p14="http://schemas.microsoft.com/office/powerpoint/2010/main" val="487653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Trauma and Suicide-Informed</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12</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24, 2024</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8" name="Text Placeholder 5">
            <a:extLst>
              <a:ext uri="{FF2B5EF4-FFF2-40B4-BE49-F238E27FC236}">
                <a16:creationId xmlns:a16="http://schemas.microsoft.com/office/drawing/2014/main" id="{1FB33400-1047-89C5-4CC9-C8FEF1F6F47C}"/>
              </a:ext>
            </a:extLst>
          </p:cNvPr>
          <p:cNvSpPr txBox="1">
            <a:spLocks/>
          </p:cNvSpPr>
          <p:nvPr/>
        </p:nvSpPr>
        <p:spPr>
          <a:xfrm>
            <a:off x="426460" y="1622110"/>
            <a:ext cx="11353281" cy="4536164"/>
          </a:xfrm>
          <a:prstGeom prst="rect">
            <a:avLst/>
          </a:prstGeom>
        </p:spPr>
        <p:txBody>
          <a:bodyPr vert="horz" lIns="91440" tIns="45720" rIns="91440" bIns="45720" rtlCol="0" anchor="t">
            <a:noAutofit/>
          </a:bodyPr>
          <a:lstStyle>
            <a:lvl1pPr marL="0" indent="0" algn="ctr"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IvyPresto Text"/>
              </a:rPr>
              <a:t>[ADD TRAINER’S LAND ACKNOWLEDGEMENT HERE]</a:t>
            </a:r>
            <a:endParaRPr lang="en-US" sz="2000" dirty="0"/>
          </a:p>
          <a:p>
            <a:pPr>
              <a:lnSpc>
                <a:spcPct val="100000"/>
              </a:lnSpc>
            </a:pPr>
            <a:endParaRPr lang="en-US" dirty="0"/>
          </a:p>
        </p:txBody>
      </p:sp>
    </p:spTree>
    <p:extLst>
      <p:ext uri="{BB962C8B-B14F-4D97-AF65-F5344CB8AC3E}">
        <p14:creationId xmlns:p14="http://schemas.microsoft.com/office/powerpoint/2010/main" val="158232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12 – Trauma and Suicide Informed</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664866"/>
            <a:ext cx="3671376"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buNone/>
            </a:pPr>
            <a:r>
              <a:rPr lang="en-US" sz="2000" dirty="0">
                <a:latin typeface="IvyPresto Text" panose="020B0404020101010102"/>
              </a:rPr>
              <a:t>What is something that gives you hope?</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4F1BAD5A-F05B-2171-AA8D-852B52C0517C}"/>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716066"/>
            <a:ext cx="11353281" cy="3949156"/>
          </a:xfrm>
        </p:spPr>
        <p:txBody>
          <a:bodyPr/>
          <a:lstStyle/>
          <a:p>
            <a:pPr marL="0" marR="0" indent="0">
              <a:lnSpc>
                <a:spcPct val="100000"/>
              </a:lnSpc>
              <a:spcBef>
                <a:spcPts val="0"/>
              </a:spcBef>
              <a:buNone/>
            </a:pPr>
            <a:r>
              <a:rPr lang="en-US" sz="2000" dirty="0">
                <a:effectLst/>
                <a:ea typeface="Calibri" panose="020F0502020204030204" pitchFamily="34" charset="0"/>
                <a:cs typeface="Times New Roman" panose="02020603050405020304" pitchFamily="18" charset="0"/>
              </a:rPr>
              <a:t>In Module 12 we will be discussing becoming Trauma and Suicide Prevention informed.</a:t>
            </a:r>
          </a:p>
          <a:p>
            <a:pPr marL="0" marR="0" indent="0">
              <a:lnSpc>
                <a:spcPct val="100000"/>
              </a:lnSpc>
              <a:spcBef>
                <a:spcPts val="0"/>
              </a:spcBef>
              <a:buNone/>
            </a:pPr>
            <a:endParaRPr lang="en-US" sz="2000" dirty="0">
              <a:effectLst/>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US" sz="2000" dirty="0">
                <a:ea typeface="Calibri" panose="020F0502020204030204" pitchFamily="34" charset="0"/>
                <a:cs typeface="Times New Roman" panose="02020603050405020304" pitchFamily="18" charset="0"/>
              </a:rPr>
              <a:t>This session will focus on the knowledge we need to develop to become competent Peer Supporters. We will consider approaches and resources related to becoming trauma informed and suicide prevention informed. </a:t>
            </a:r>
          </a:p>
          <a:p>
            <a:pPr marL="0" marR="0" indent="0">
              <a:lnSpc>
                <a:spcPct val="100000"/>
              </a:lnSpc>
              <a:spcBef>
                <a:spcPts val="0"/>
              </a:spcBef>
              <a:buNone/>
            </a:pPr>
            <a:endParaRPr lang="en-US" sz="2000" dirty="0">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US" sz="2000" dirty="0">
                <a:ea typeface="Calibri" panose="020F0502020204030204" pitchFamily="34" charset="0"/>
                <a:cs typeface="Times New Roman" panose="02020603050405020304" pitchFamily="18" charset="0"/>
              </a:rPr>
              <a:t>The purpose of this module is not to gain expert knowledge, but to develop a solid foundation and learn where to further develop our skills and our knowledge base. </a:t>
            </a:r>
            <a:endParaRPr lang="en-US" sz="20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1808603"/>
            <a:ext cx="11353282" cy="4082549"/>
          </a:xfrm>
        </p:spPr>
        <p:txBody>
          <a:bodyPr/>
          <a:lstStyle/>
          <a:p>
            <a:pPr marL="0" indent="0">
              <a:buNone/>
            </a:pPr>
            <a:r>
              <a:rPr lang="en-US" sz="2000" dirty="0">
                <a:solidFill>
                  <a:schemeClr val="tx1">
                    <a:lumMod val="85000"/>
                    <a:lumOff val="15000"/>
                  </a:schemeClr>
                </a:solidFill>
                <a:latin typeface="IvyPresto Text" panose="020B0404020101010102"/>
              </a:rPr>
              <a:t>Through the successful completion of Module 12, you will be able to:</a:t>
            </a:r>
          </a:p>
          <a:p>
            <a:pPr marL="0" indent="0">
              <a:buNone/>
            </a:pPr>
            <a:endParaRPr lang="en-US" sz="2000" dirty="0">
              <a:solidFill>
                <a:schemeClr val="tx1">
                  <a:lumMod val="85000"/>
                  <a:lumOff val="15000"/>
                </a:schemeClr>
              </a:solidFill>
              <a:latin typeface="IvyPresto Text" panose="020B0404020101010102"/>
            </a:endParaRPr>
          </a:p>
          <a:p>
            <a:pPr marL="457200" indent="-457200">
              <a:lnSpc>
                <a:spcPct val="100000"/>
              </a:lnSpc>
              <a:spcAft>
                <a:spcPts val="1200"/>
              </a:spcAft>
              <a:buAutoNum type="arabicPeriod"/>
            </a:pPr>
            <a:r>
              <a:rPr lang="en-US" sz="2000" dirty="0">
                <a:solidFill>
                  <a:schemeClr val="tx1">
                    <a:lumMod val="85000"/>
                    <a:lumOff val="15000"/>
                  </a:schemeClr>
                </a:solidFill>
                <a:latin typeface="IvyPresto Text" panose="020B0404020101010102"/>
              </a:rPr>
              <a:t>Become familiar with issues related to trauma and suicide that may arise during a Peer Supporter/Peer relationship. </a:t>
            </a:r>
          </a:p>
          <a:p>
            <a:pPr marL="457200" indent="-457200">
              <a:lnSpc>
                <a:spcPct val="100000"/>
              </a:lnSpc>
              <a:spcAft>
                <a:spcPts val="1200"/>
              </a:spcAft>
              <a:buAutoNum type="arabicPeriod"/>
            </a:pPr>
            <a:r>
              <a:rPr lang="en-US" sz="2000" dirty="0">
                <a:solidFill>
                  <a:schemeClr val="tx1">
                    <a:lumMod val="85000"/>
                    <a:lumOff val="15000"/>
                  </a:schemeClr>
                </a:solidFill>
                <a:latin typeface="IvyPresto Text" panose="020B0404020101010102"/>
              </a:rPr>
              <a:t>Identify strategies for Peer Supporters to further expand their knowledge base on issues of Trauma and Suicide Prevention.</a:t>
            </a:r>
          </a:p>
          <a:p>
            <a:pPr marL="457200" indent="-457200">
              <a:lnSpc>
                <a:spcPct val="100000"/>
              </a:lnSpc>
              <a:spcAft>
                <a:spcPts val="1200"/>
              </a:spcAft>
              <a:buAutoNum type="arabicPeriod"/>
            </a:pPr>
            <a:r>
              <a:rPr lang="en-US" sz="2000" dirty="0">
                <a:solidFill>
                  <a:schemeClr val="tx1">
                    <a:lumMod val="85000"/>
                    <a:lumOff val="15000"/>
                  </a:schemeClr>
                </a:solidFill>
                <a:latin typeface="IvyPresto Text" panose="020B0404020101010102"/>
              </a:rPr>
              <a:t>Employ a trauma-informed approach to Peer Support. </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Trauma Informed</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12 – Trauma and Suicide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3836012"/>
          </a:xfrm>
        </p:spPr>
        <p:txBody>
          <a:bodyPr/>
          <a:lstStyle/>
          <a:p>
            <a:pPr marL="0" indent="0" algn="l">
              <a:buNone/>
            </a:pPr>
            <a:r>
              <a:rPr lang="en-US" sz="2000" dirty="0"/>
              <a:t>Trauma can be defined as a deeply distressing experience OR the emotional shock following a stressful event. </a:t>
            </a:r>
          </a:p>
          <a:p>
            <a:pPr marL="0" indent="0" algn="l">
              <a:buNone/>
            </a:pPr>
            <a:endParaRPr lang="en-US" sz="2000" dirty="0"/>
          </a:p>
          <a:p>
            <a:pPr marL="0" indent="0" algn="l">
              <a:buNone/>
            </a:pPr>
            <a:r>
              <a:rPr lang="en-US" sz="2000" dirty="0"/>
              <a:t>ACE – Adverse Childhood Experiences are a main source of trauma. These can include: violence, poverty, discrimination, sexual/physical/emotional abuse, and neglect. </a:t>
            </a:r>
          </a:p>
          <a:p>
            <a:pPr marL="0" indent="0" algn="l">
              <a:buNone/>
            </a:pPr>
            <a:endParaRPr lang="en-US" sz="2000" dirty="0"/>
          </a:p>
          <a:p>
            <a:pPr marL="0" indent="0" algn="l">
              <a:buNone/>
            </a:pPr>
            <a:r>
              <a:rPr lang="en-US" sz="2000" dirty="0"/>
              <a:t>It is important for us to recognize and acknowledge that the experience of Trauma amongst Peers is universal – the rule rather than the exception. The vast majority of Peers, including ourselves, have experienced some form of trauma.</a:t>
            </a:r>
          </a:p>
        </p:txBody>
      </p:sp>
    </p:spTree>
    <p:extLst>
      <p:ext uri="{BB962C8B-B14F-4D97-AF65-F5344CB8AC3E}">
        <p14:creationId xmlns:p14="http://schemas.microsoft.com/office/powerpoint/2010/main" val="372885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97CB2A-86B0-444B-AACB-1BDEFC714072}"/>
              </a:ext>
            </a:extLst>
          </p:cNvPr>
          <p:cNvPicPr>
            <a:picLocks noGrp="1" noChangeAspect="1"/>
          </p:cNvPicPr>
          <p:nvPr>
            <p:ph type="pic" sz="quarter" idx="15"/>
          </p:nvPr>
        </p:nvPicPr>
        <p:blipFill>
          <a:blip r:embed="rId3"/>
          <a:srcRect t="7802" b="7802"/>
          <a:stretch>
            <a:fillRect/>
          </a:stretch>
        </p:blipFill>
        <p:spPr/>
      </p:pic>
      <p:sp>
        <p:nvSpPr>
          <p:cNvPr id="3" name="Picture Placeholder 2">
            <a:extLst>
              <a:ext uri="{FF2B5EF4-FFF2-40B4-BE49-F238E27FC236}">
                <a16:creationId xmlns:a16="http://schemas.microsoft.com/office/drawing/2014/main" id="{B028EA7C-BDE9-3540-B19D-7173393CB931}"/>
              </a:ext>
            </a:extLst>
          </p:cNvPr>
          <p:cNvSpPr>
            <a:spLocks noGrp="1"/>
          </p:cNvSpPr>
          <p:nvPr>
            <p:ph type="pic" sz="quarter" idx="17"/>
          </p:nvPr>
        </p:nvSpPr>
        <p:spPr/>
        <p:txBody>
          <a:bodyPr/>
          <a:lstStyle/>
          <a:p>
            <a:endParaRPr lang="en-CA"/>
          </a:p>
        </p:txBody>
      </p:sp>
      <p:sp>
        <p:nvSpPr>
          <p:cNvPr id="5" name="Text Placeholder 4">
            <a:extLst>
              <a:ext uri="{FF2B5EF4-FFF2-40B4-BE49-F238E27FC236}">
                <a16:creationId xmlns:a16="http://schemas.microsoft.com/office/drawing/2014/main" id="{717415F3-67A1-654E-88A7-8213069493A4}"/>
              </a:ext>
            </a:extLst>
          </p:cNvPr>
          <p:cNvSpPr>
            <a:spLocks noGrp="1"/>
          </p:cNvSpPr>
          <p:nvPr>
            <p:ph type="body" idx="1"/>
          </p:nvPr>
        </p:nvSpPr>
        <p:spPr>
          <a:xfrm>
            <a:off x="430960" y="334552"/>
            <a:ext cx="11348782" cy="548679"/>
          </a:xfrm>
        </p:spPr>
        <p:txBody>
          <a:bodyPr/>
          <a:lstStyle/>
          <a:p>
            <a:r>
              <a:rPr lang="en-US" dirty="0"/>
              <a:t>Module 12 – Trauma and Suicide Informed</a:t>
            </a:r>
          </a:p>
        </p:txBody>
      </p:sp>
      <p:sp>
        <p:nvSpPr>
          <p:cNvPr id="6" name="Slide Number Placeholder 5">
            <a:extLst>
              <a:ext uri="{FF2B5EF4-FFF2-40B4-BE49-F238E27FC236}">
                <a16:creationId xmlns:a16="http://schemas.microsoft.com/office/drawing/2014/main" id="{6A1571D6-7A72-5A43-9176-BA05BF7B77A9}"/>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7" name="Picture Placeholder 6">
            <a:extLst>
              <a:ext uri="{FF2B5EF4-FFF2-40B4-BE49-F238E27FC236}">
                <a16:creationId xmlns:a16="http://schemas.microsoft.com/office/drawing/2014/main" id="{9A7E3139-F783-E241-B55F-D61F54F9A94D}"/>
              </a:ext>
            </a:extLst>
          </p:cNvPr>
          <p:cNvSpPr>
            <a:spLocks noGrp="1"/>
          </p:cNvSpPr>
          <p:nvPr>
            <p:ph type="pic" sz="quarter" idx="16"/>
          </p:nvPr>
        </p:nvSpPr>
        <p:spPr/>
        <p:txBody>
          <a:bodyPr>
            <a:normAutofit fontScale="25000" lnSpcReduction="20000"/>
          </a:bodyPr>
          <a:lstStyle/>
          <a:p>
            <a:endParaRPr lang="en-CA"/>
          </a:p>
        </p:txBody>
      </p:sp>
      <p:sp>
        <p:nvSpPr>
          <p:cNvPr id="8" name="Picture Placeholder 7">
            <a:extLst>
              <a:ext uri="{FF2B5EF4-FFF2-40B4-BE49-F238E27FC236}">
                <a16:creationId xmlns:a16="http://schemas.microsoft.com/office/drawing/2014/main" id="{A50FAE63-8F63-A647-88F8-152B8BC828D3}"/>
              </a:ext>
            </a:extLst>
          </p:cNvPr>
          <p:cNvSpPr>
            <a:spLocks noGrp="1"/>
          </p:cNvSpPr>
          <p:nvPr>
            <p:ph type="pic" sz="quarter" idx="18"/>
          </p:nvPr>
        </p:nvSpPr>
        <p:spPr/>
        <p:txBody>
          <a:bodyPr/>
          <a:lstStyle/>
          <a:p>
            <a:endParaRPr lang="en-CA"/>
          </a:p>
        </p:txBody>
      </p:sp>
      <p:sp>
        <p:nvSpPr>
          <p:cNvPr id="2" name="TextBox 1">
            <a:extLst>
              <a:ext uri="{FF2B5EF4-FFF2-40B4-BE49-F238E27FC236}">
                <a16:creationId xmlns:a16="http://schemas.microsoft.com/office/drawing/2014/main" id="{39DA329D-9791-6393-5671-9E454BADCA60}"/>
              </a:ext>
            </a:extLst>
          </p:cNvPr>
          <p:cNvSpPr txBox="1"/>
          <p:nvPr/>
        </p:nvSpPr>
        <p:spPr>
          <a:xfrm>
            <a:off x="501197" y="1376869"/>
            <a:ext cx="11278545" cy="2954655"/>
          </a:xfrm>
          <a:prstGeom prst="rect">
            <a:avLst/>
          </a:prstGeom>
          <a:noFill/>
        </p:spPr>
        <p:txBody>
          <a:bodyPr wrap="square" rtlCol="0">
            <a:spAutoFit/>
          </a:bodyPr>
          <a:lstStyle/>
          <a:p>
            <a:r>
              <a:rPr lang="en-US" sz="2400" dirty="0">
                <a:solidFill>
                  <a:schemeClr val="bg1"/>
                </a:solidFill>
                <a:latin typeface="IvyPresto Text" panose="020B0404020101010102"/>
              </a:rPr>
              <a:t>“Trauma is the lasting emotional response that often results from living through a distressing event. Experiencing a traumatic event can harm a person’s sense of safety, sense of self, and ability to regulate emotions and navigate relationships. Long after the traumatic event occurs, people with trauma can often feel shame, helplessness, powerlessness and intense fear.” </a:t>
            </a:r>
          </a:p>
          <a:p>
            <a:endParaRPr lang="en-US" sz="2400" dirty="0">
              <a:solidFill>
                <a:schemeClr val="tx2"/>
              </a:solidFill>
              <a:latin typeface="IvyPresto Text" panose="020B0404020101010102"/>
            </a:endParaRPr>
          </a:p>
          <a:p>
            <a:r>
              <a:rPr lang="en-US" sz="2400" dirty="0">
                <a:solidFill>
                  <a:schemeClr val="tx2"/>
                </a:solidFill>
                <a:latin typeface="IvyPresto Text" panose="020B0404020101010102"/>
                <a:hlinkClick r:id="rId4"/>
              </a:rPr>
              <a:t>https://www.camh.ca/en/health-info/mental-illness-and-addiction-index/trauma</a:t>
            </a:r>
            <a:r>
              <a:rPr lang="en-US" sz="2400" dirty="0">
                <a:solidFill>
                  <a:schemeClr val="tx2"/>
                </a:solidFill>
                <a:latin typeface="IvyPresto Text" panose="020B0404020101010102"/>
              </a:rPr>
              <a:t> </a:t>
            </a:r>
          </a:p>
          <a:p>
            <a:endParaRPr lang="en-US" dirty="0"/>
          </a:p>
        </p:txBody>
      </p:sp>
    </p:spTree>
    <p:extLst>
      <p:ext uri="{BB962C8B-B14F-4D97-AF65-F5344CB8AC3E}">
        <p14:creationId xmlns:p14="http://schemas.microsoft.com/office/powerpoint/2010/main" val="110626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Props1.xml><?xml version="1.0" encoding="utf-8"?>
<ds:datastoreItem xmlns:ds="http://schemas.openxmlformats.org/officeDocument/2006/customXml" ds:itemID="{1ED26594-4B6C-42C5-9500-76749F59CAB7}">
  <ds:schemaRefs>
    <ds:schemaRef ds:uri="http://schemas.microsoft.com/sharepoint/v3/contenttype/forms"/>
  </ds:schemaRefs>
</ds:datastoreItem>
</file>

<file path=customXml/itemProps2.xml><?xml version="1.0" encoding="utf-8"?>
<ds:datastoreItem xmlns:ds="http://schemas.openxmlformats.org/officeDocument/2006/customXml" ds:itemID="{5EC2D8E0-9E63-4369-9B6E-4077ABC5A7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BB90B8-1719-47AC-A14F-72424A7B4F93}">
  <ds:schemaRefs>
    <ds:schemaRef ds:uri="http://purl.org/dc/dcmitype/"/>
    <ds:schemaRef ds:uri="http://purl.org/dc/elements/1.1/"/>
    <ds:schemaRef ds:uri="http://www.w3.org/XML/1998/namespace"/>
    <ds:schemaRef ds:uri="55c4c3e0-b5a6-4d17-8208-23131be646c2"/>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0ec5c850-d167-47b1-9816-f7dea4e6d71f"/>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15716</TotalTime>
  <Words>2935</Words>
  <Application>Microsoft Office PowerPoint</Application>
  <PresentationFormat>Widescreen</PresentationFormat>
  <Paragraphs>308</Paragraphs>
  <Slides>24</Slides>
  <Notes>24</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1_Office Theme</vt:lpstr>
      <vt:lpstr>Housekeeping</vt:lpstr>
      <vt:lpstr>Expectations</vt:lpstr>
      <vt:lpstr>Trauma and Suicide-Informed</vt:lpstr>
      <vt:lpstr>Land Acknowledgement</vt:lpstr>
      <vt:lpstr>Icebreaker Activity</vt:lpstr>
      <vt:lpstr>Module Overview</vt:lpstr>
      <vt:lpstr>Learning Objectives</vt:lpstr>
      <vt:lpstr>Trauma Informed</vt:lpstr>
      <vt:lpstr>PowerPoint Presentation</vt:lpstr>
      <vt:lpstr>Signs and Symptoms</vt:lpstr>
      <vt:lpstr>Re-traumatization</vt:lpstr>
      <vt:lpstr>PowerPoint Presentation</vt:lpstr>
      <vt:lpstr>Trigger Warnings / Content Warnings</vt:lpstr>
      <vt:lpstr>PowerPoint Presentation</vt:lpstr>
      <vt:lpstr>What’s wrong with you  What happened to you?</vt:lpstr>
      <vt:lpstr>Vicarious/Secondary Trauma</vt:lpstr>
      <vt:lpstr>Suicide Informed</vt:lpstr>
      <vt:lpstr>PowerPoint Presentation</vt:lpstr>
      <vt:lpstr>LivingWorks Core Principles</vt:lpstr>
      <vt:lpstr>Guidelines for Sharing Experiences</vt:lpstr>
      <vt:lpstr>Resources</vt:lpstr>
      <vt:lpstr>Group Check-Out</vt:lpstr>
      <vt:lpstr>For Next Time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Karin Thoms</cp:lastModifiedBy>
  <cp:revision>168</cp:revision>
  <cp:lastPrinted>2023-01-16T06:38:46Z</cp:lastPrinted>
  <dcterms:created xsi:type="dcterms:W3CDTF">2023-01-01T00:36:40Z</dcterms:created>
  <dcterms:modified xsi:type="dcterms:W3CDTF">2024-06-24T16:13:05Z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TriggerFlowInfo">
    <vt:lpwstr/>
  </property>
  <property fmtid="{D5CDD505-2E9C-101B-9397-08002B2CF9AE}" pid="4" name="_SharedFileIndex">
    <vt:lpwstr/>
  </property>
  <property fmtid="{D5CDD505-2E9C-101B-9397-08002B2CF9AE}" pid="5" name="_ExtendedDescription">
    <vt:lpwstr/>
  </property>
  <property fmtid="{D5CDD505-2E9C-101B-9397-08002B2CF9AE}" pid="6" name="_SourceUrl">
    <vt:lpwstr/>
  </property>
  <property fmtid="{D5CDD505-2E9C-101B-9397-08002B2CF9AE}" pid="7" name="ContentTypeId">
    <vt:lpwstr>0x0101009F90AADE53214F4BBEB5AFA0C3321DC6</vt:lpwstr>
  </property>
  <property fmtid="{D5CDD505-2E9C-101B-9397-08002B2CF9AE}" pid="8" name="Order">
    <vt:lpwstr>126100.000000000</vt:lpwstr>
  </property>
</Properties>
</file>